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62" r:id="rId3"/>
    <p:sldId id="257" r:id="rId4"/>
    <p:sldId id="258" r:id="rId5"/>
    <p:sldId id="259" r:id="rId6"/>
    <p:sldId id="271" r:id="rId7"/>
    <p:sldId id="260" r:id="rId8"/>
    <p:sldId id="272" r:id="rId9"/>
    <p:sldId id="261" r:id="rId10"/>
    <p:sldId id="263" r:id="rId11"/>
    <p:sldId id="273" r:id="rId12"/>
    <p:sldId id="274" r:id="rId13"/>
    <p:sldId id="275" r:id="rId14"/>
    <p:sldId id="264" r:id="rId15"/>
    <p:sldId id="277" r:id="rId16"/>
    <p:sldId id="276" r:id="rId17"/>
    <p:sldId id="278" r:id="rId18"/>
    <p:sldId id="279" r:id="rId19"/>
    <p:sldId id="266" r:id="rId20"/>
    <p:sldId id="269" r:id="rId21"/>
    <p:sldId id="267" r:id="rId22"/>
    <p:sldId id="268" r:id="rId23"/>
    <p:sldId id="270" r:id="rId24"/>
    <p:sldId id="282" r:id="rId25"/>
    <p:sldId id="280" r:id="rId26"/>
    <p:sldId id="281" r:id="rId27"/>
    <p:sldId id="284" r:id="rId28"/>
    <p:sldId id="285" r:id="rId29"/>
    <p:sldId id="286" r:id="rId30"/>
    <p:sldId id="283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8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72928-1070-400A-B0DD-6B85666C44D7}" type="datetimeFigureOut">
              <a:rPr lang="en-US" smtClean="0"/>
              <a:pPr/>
              <a:t>5/19/2015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4A604-3B64-4C27-975C-420097ED44B0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954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essential health care based on practical, scientifically sound and</a:t>
            </a:r>
          </a:p>
          <a:p>
            <a:r>
              <a:rPr lang="en-A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socially acceptable methods and technology made universally accessible to individuals</a:t>
            </a:r>
          </a:p>
          <a:p>
            <a:r>
              <a:rPr lang="en-A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families in the community through their full participation and at a cost that the</a:t>
            </a:r>
          </a:p>
          <a:p>
            <a:r>
              <a:rPr lang="en-A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community and country can afford to maintain at every stage of their development in the</a:t>
            </a:r>
          </a:p>
          <a:p>
            <a:r>
              <a:rPr lang="en-A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spirit of </a:t>
            </a:r>
            <a:r>
              <a:rPr lang="en-A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selfreliance</a:t>
            </a:r>
            <a:r>
              <a:rPr lang="en-A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self-determination.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4A604-3B64-4C27-975C-420097ED44B0}" type="slidenum">
              <a:rPr lang="en-AU" smtClean="0"/>
              <a:pPr/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4A604-3B64-4C27-975C-420097ED44B0}" type="slidenum">
              <a:rPr lang="en-AU" smtClean="0"/>
              <a:pPr/>
              <a:t>14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First to be held in a developing country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4A604-3B64-4C27-975C-420097ED44B0}" type="slidenum">
              <a:rPr lang="en-AU" smtClean="0"/>
              <a:pPr/>
              <a:t>29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0DE5-F0D7-458E-B959-BC38E5ED0180}" type="datetimeFigureOut">
              <a:rPr lang="en-US" smtClean="0"/>
              <a:pPr/>
              <a:t>5/19/2015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B43E-8F74-4AAF-AE94-4A3C25FF2B8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0DE5-F0D7-458E-B959-BC38E5ED0180}" type="datetimeFigureOut">
              <a:rPr lang="en-US" smtClean="0"/>
              <a:pPr/>
              <a:t>5/19/2015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B43E-8F74-4AAF-AE94-4A3C25FF2B8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0DE5-F0D7-458E-B959-BC38E5ED0180}" type="datetimeFigureOut">
              <a:rPr lang="en-US" smtClean="0"/>
              <a:pPr/>
              <a:t>5/19/2015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B43E-8F74-4AAF-AE94-4A3C25FF2B8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0DE5-F0D7-458E-B959-BC38E5ED0180}" type="datetimeFigureOut">
              <a:rPr lang="en-US" smtClean="0"/>
              <a:pPr/>
              <a:t>5/19/2015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B43E-8F74-4AAF-AE94-4A3C25FF2B8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0DE5-F0D7-458E-B959-BC38E5ED0180}" type="datetimeFigureOut">
              <a:rPr lang="en-US" smtClean="0"/>
              <a:pPr/>
              <a:t>5/19/2015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B43E-8F74-4AAF-AE94-4A3C25FF2B8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0DE5-F0D7-458E-B959-BC38E5ED0180}" type="datetimeFigureOut">
              <a:rPr lang="en-US" smtClean="0"/>
              <a:pPr/>
              <a:t>5/19/2015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B43E-8F74-4AAF-AE94-4A3C25FF2B8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0DE5-F0D7-458E-B959-BC38E5ED0180}" type="datetimeFigureOut">
              <a:rPr lang="en-US" smtClean="0"/>
              <a:pPr/>
              <a:t>5/19/2015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B43E-8F74-4AAF-AE94-4A3C25FF2B8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0DE5-F0D7-458E-B959-BC38E5ED0180}" type="datetimeFigureOut">
              <a:rPr lang="en-US" smtClean="0"/>
              <a:pPr/>
              <a:t>5/19/2015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B43E-8F74-4AAF-AE94-4A3C25FF2B8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0DE5-F0D7-458E-B959-BC38E5ED0180}" type="datetimeFigureOut">
              <a:rPr lang="en-US" smtClean="0"/>
              <a:pPr/>
              <a:t>5/19/2015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B43E-8F74-4AAF-AE94-4A3C25FF2B8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0DE5-F0D7-458E-B959-BC38E5ED0180}" type="datetimeFigureOut">
              <a:rPr lang="en-US" smtClean="0"/>
              <a:pPr/>
              <a:t>5/19/2015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B43E-8F74-4AAF-AE94-4A3C25FF2B8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C0DE5-F0D7-458E-B959-BC38E5ED0180}" type="datetimeFigureOut">
              <a:rPr lang="en-US" smtClean="0"/>
              <a:pPr/>
              <a:t>5/19/2015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B43E-8F74-4AAF-AE94-4A3C25FF2B8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C0DE5-F0D7-458E-B959-BC38E5ED0180}" type="datetimeFigureOut">
              <a:rPr lang="en-US" smtClean="0"/>
              <a:pPr/>
              <a:t>5/19/2015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FB43E-8F74-4AAF-AE94-4A3C25FF2B83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100276"/>
          </a:xfrm>
        </p:spPr>
        <p:txBody>
          <a:bodyPr/>
          <a:lstStyle/>
          <a:p>
            <a:r>
              <a:rPr lang="en-AU" dirty="0" smtClean="0">
                <a:solidFill>
                  <a:srgbClr val="FF0000"/>
                </a:solidFill>
              </a:rPr>
              <a:t>Viseisei Sai Health Centre</a:t>
            </a:r>
            <a:br>
              <a:rPr lang="en-AU" dirty="0" smtClean="0">
                <a:solidFill>
                  <a:srgbClr val="FF0000"/>
                </a:solidFill>
              </a:rPr>
            </a:b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err="1" smtClean="0"/>
              <a:t>Akesa</a:t>
            </a:r>
            <a:r>
              <a:rPr lang="en-AU" dirty="0" smtClean="0"/>
              <a:t> Funaki</a:t>
            </a:r>
          </a:p>
          <a:p>
            <a:r>
              <a:rPr lang="en-AU" dirty="0" smtClean="0"/>
              <a:t>S100052</a:t>
            </a:r>
          </a:p>
          <a:p>
            <a:r>
              <a:rPr lang="en-AU" dirty="0" smtClean="0"/>
              <a:t>15</a:t>
            </a:r>
            <a:r>
              <a:rPr lang="en-AU" baseline="30000" dirty="0" smtClean="0"/>
              <a:t>th</a:t>
            </a:r>
            <a:r>
              <a:rPr lang="en-AU" dirty="0" smtClean="0"/>
              <a:t> May, 2015.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b="1" dirty="0" smtClean="0"/>
              <a:t>X</a:t>
            </a:r>
            <a:endParaRPr lang="en-AU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AU" sz="2800" dirty="0" smtClean="0"/>
          </a:p>
          <a:p>
            <a:r>
              <a:rPr lang="en-AU" sz="2800" dirty="0" smtClean="0"/>
              <a:t>An </a:t>
            </a:r>
            <a:r>
              <a:rPr lang="en-AU" sz="2800" dirty="0"/>
              <a:t>acceptable level of health for all the people of the world by the year 2000 can </a:t>
            </a:r>
            <a:r>
              <a:rPr lang="en-AU" sz="2800" dirty="0" smtClean="0"/>
              <a:t>be attained </a:t>
            </a:r>
            <a:r>
              <a:rPr lang="en-AU" sz="2800" dirty="0"/>
              <a:t>through a fuller and better use of the world's </a:t>
            </a:r>
            <a:r>
              <a:rPr lang="en-AU" sz="2800" dirty="0" smtClean="0"/>
              <a:t>resources.</a:t>
            </a:r>
            <a:endParaRPr lang="en-A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Selective Primary Health Care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NZ" dirty="0" smtClean="0"/>
              <a:t> </a:t>
            </a:r>
            <a:r>
              <a:rPr lang="en-NZ" sz="2400" dirty="0" smtClean="0"/>
              <a:t>PHC was too idealistic, expensive and unachievable in its goals of achieving total population coverage</a:t>
            </a:r>
            <a:r>
              <a:rPr lang="en-NZ" dirty="0" smtClean="0"/>
              <a:t>. </a:t>
            </a:r>
          </a:p>
          <a:p>
            <a:pPr>
              <a:buNone/>
            </a:pPr>
            <a:endParaRPr lang="en-NZ" dirty="0" smtClean="0"/>
          </a:p>
          <a:p>
            <a:r>
              <a:rPr lang="en-NZ" sz="2400" dirty="0" smtClean="0"/>
              <a:t>Cheap form of health care </a:t>
            </a:r>
          </a:p>
          <a:p>
            <a:r>
              <a:rPr lang="en-NZ" sz="2400" dirty="0" smtClean="0"/>
              <a:t>Civil war</a:t>
            </a:r>
          </a:p>
          <a:p>
            <a:r>
              <a:rPr lang="en-NZ" sz="2400" dirty="0" smtClean="0"/>
              <a:t>natural disasters </a:t>
            </a:r>
          </a:p>
          <a:p>
            <a:r>
              <a:rPr lang="en-NZ" sz="2400" dirty="0" smtClean="0"/>
              <a:t>HIV affected the ability of PHC to maintain comprehensive services, especially in many sub-Saharan countries.</a:t>
            </a:r>
          </a:p>
          <a:p>
            <a:endParaRPr lang="en-N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en-NZ" sz="3600" dirty="0" smtClean="0">
                <a:solidFill>
                  <a:srgbClr val="FF0000"/>
                </a:solidFill>
              </a:rPr>
              <a:t>Case Study</a:t>
            </a:r>
            <a:endParaRPr lang="en-NZ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lnSpcReduction="10000"/>
          </a:bodyPr>
          <a:lstStyle/>
          <a:p>
            <a:r>
              <a:rPr lang="en-NZ" sz="2000" b="1" dirty="0" smtClean="0">
                <a:solidFill>
                  <a:srgbClr val="FF0000"/>
                </a:solidFill>
              </a:rPr>
              <a:t>Location: </a:t>
            </a:r>
            <a:r>
              <a:rPr lang="en-NZ" sz="2000" dirty="0" smtClean="0"/>
              <a:t>Gambia, in west Africa.</a:t>
            </a:r>
          </a:p>
          <a:p>
            <a:r>
              <a:rPr lang="en-NZ" sz="2000" b="1" dirty="0" smtClean="0">
                <a:solidFill>
                  <a:srgbClr val="FF0000"/>
                </a:solidFill>
              </a:rPr>
              <a:t>By</a:t>
            </a:r>
            <a:r>
              <a:rPr lang="en-NZ" sz="2000" b="1" dirty="0" smtClean="0">
                <a:solidFill>
                  <a:srgbClr val="FF0000"/>
                </a:solidFill>
              </a:rPr>
              <a:t>:  </a:t>
            </a:r>
            <a:r>
              <a:rPr lang="en-NZ" sz="2000" dirty="0" smtClean="0"/>
              <a:t>United Kingdom Medical Research Council </a:t>
            </a:r>
          </a:p>
          <a:p>
            <a:r>
              <a:rPr lang="en-NZ" sz="2000" b="1" dirty="0" smtClean="0">
                <a:solidFill>
                  <a:srgbClr val="FF0000"/>
                </a:solidFill>
              </a:rPr>
              <a:t>Period: </a:t>
            </a:r>
            <a:r>
              <a:rPr lang="en-NZ" sz="2000" dirty="0" smtClean="0"/>
              <a:t>1981- 1996</a:t>
            </a:r>
          </a:p>
          <a:p>
            <a:r>
              <a:rPr lang="en-NZ" sz="2000" b="1" dirty="0" smtClean="0">
                <a:solidFill>
                  <a:srgbClr val="FF0000"/>
                </a:solidFill>
              </a:rPr>
              <a:t>Population</a:t>
            </a:r>
            <a:r>
              <a:rPr lang="en-NZ" sz="2000" dirty="0" smtClean="0">
                <a:solidFill>
                  <a:srgbClr val="FF0000"/>
                </a:solidFill>
              </a:rPr>
              <a:t>:</a:t>
            </a:r>
            <a:r>
              <a:rPr lang="en-NZ" sz="2000" dirty="0" smtClean="0"/>
              <a:t> 40 villages </a:t>
            </a:r>
          </a:p>
          <a:p>
            <a:r>
              <a:rPr lang="en-NZ" sz="2000" b="1" dirty="0" smtClean="0">
                <a:solidFill>
                  <a:srgbClr val="FF0000"/>
                </a:solidFill>
              </a:rPr>
              <a:t>Comparison: </a:t>
            </a:r>
            <a:r>
              <a:rPr lang="en-NZ" sz="2000" dirty="0" smtClean="0"/>
              <a:t>compared infant and child mortality between villages with and without PHC.</a:t>
            </a:r>
          </a:p>
          <a:p>
            <a:r>
              <a:rPr lang="en-NZ" sz="2000" dirty="0" smtClean="0"/>
              <a:t> </a:t>
            </a:r>
            <a:r>
              <a:rPr lang="en-NZ" sz="2000" dirty="0" smtClean="0">
                <a:solidFill>
                  <a:srgbClr val="FF0000"/>
                </a:solidFill>
              </a:rPr>
              <a:t>Extra services to the PHC villages</a:t>
            </a:r>
          </a:p>
          <a:p>
            <a:pPr marL="514350" indent="-514350">
              <a:buAutoNum type="arabicPeriod"/>
            </a:pPr>
            <a:r>
              <a:rPr lang="en-NZ" sz="2000" dirty="0" smtClean="0"/>
              <a:t>Community Health Nurse for about every five villages</a:t>
            </a:r>
          </a:p>
          <a:p>
            <a:pPr marL="514350" indent="-514350">
              <a:buAutoNum type="arabicPeriod"/>
            </a:pPr>
            <a:r>
              <a:rPr lang="en-NZ" sz="2000" dirty="0" smtClean="0"/>
              <a:t>Village </a:t>
            </a:r>
            <a:r>
              <a:rPr lang="en-NZ" sz="2000" dirty="0" smtClean="0"/>
              <a:t>Health Worker </a:t>
            </a:r>
          </a:p>
          <a:p>
            <a:pPr marL="514350" indent="-514350">
              <a:buAutoNum type="arabicPeriod"/>
            </a:pPr>
            <a:r>
              <a:rPr lang="en-NZ" sz="2000" dirty="0" smtClean="0"/>
              <a:t>Trained Traditional Birth Attendant.</a:t>
            </a:r>
          </a:p>
          <a:p>
            <a:pPr marL="514350" indent="-514350">
              <a:buNone/>
            </a:pPr>
            <a:endParaRPr lang="en-NZ" sz="2000" dirty="0" smtClean="0"/>
          </a:p>
          <a:p>
            <a:pPr marL="514350" indent="-514350">
              <a:buNone/>
            </a:pPr>
            <a:r>
              <a:rPr lang="en-NZ" sz="2000" dirty="0" smtClean="0"/>
              <a:t> Maternal and child health services with a vaccination program </a:t>
            </a:r>
            <a:r>
              <a:rPr lang="en-NZ" sz="2000" dirty="0" smtClean="0"/>
              <a:t>were  accessible </a:t>
            </a:r>
            <a:r>
              <a:rPr lang="en-NZ" sz="2000" dirty="0" smtClean="0"/>
              <a:t>to residents in both PHC and non-PHC villages. </a:t>
            </a:r>
          </a:p>
          <a:p>
            <a:pPr marL="514350" indent="-514350">
              <a:buNone/>
            </a:pPr>
            <a:r>
              <a:rPr lang="en-NZ" sz="2000" dirty="0" smtClean="0"/>
              <a:t>There were marked improvements in infant and child (&lt;5 years) mortality in both PHC and non-PHC villages.</a:t>
            </a:r>
          </a:p>
          <a:p>
            <a:endParaRPr lang="en-N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n-NZ" dirty="0" smtClean="0">
                <a:solidFill>
                  <a:srgbClr val="FF0000"/>
                </a:solidFill>
              </a:rPr>
              <a:t>Results</a:t>
            </a:r>
            <a:endParaRPr lang="en-NZ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txBody>
          <a:bodyPr>
            <a:normAutofit fontScale="55000" lnSpcReduction="20000"/>
          </a:bodyPr>
          <a:lstStyle/>
          <a:p>
            <a:r>
              <a:rPr lang="en-NZ" dirty="0" smtClean="0"/>
              <a:t>After the establishment of PHC in 1983:</a:t>
            </a:r>
          </a:p>
          <a:p>
            <a:r>
              <a:rPr lang="en-NZ" dirty="0" smtClean="0"/>
              <a:t> </a:t>
            </a:r>
            <a:r>
              <a:rPr lang="en-NZ" b="1" dirty="0" smtClean="0"/>
              <a:t>1982–1983: 134/1000 </a:t>
            </a:r>
          </a:p>
          <a:p>
            <a:r>
              <a:rPr lang="en-NZ" b="1" dirty="0" smtClean="0"/>
              <a:t>1992–1994 : 69/1000 </a:t>
            </a:r>
          </a:p>
          <a:p>
            <a:endParaRPr lang="en-NZ" u="sng" dirty="0" smtClean="0"/>
          </a:p>
          <a:p>
            <a:pPr>
              <a:buNone/>
            </a:pPr>
            <a:r>
              <a:rPr lang="en-NZ" u="sng" dirty="0" smtClean="0">
                <a:solidFill>
                  <a:srgbClr val="FF0000"/>
                </a:solidFill>
              </a:rPr>
              <a:t>NON- PHC</a:t>
            </a:r>
          </a:p>
          <a:p>
            <a:pPr>
              <a:buNone/>
            </a:pPr>
            <a:r>
              <a:rPr lang="en-NZ" b="1" dirty="0" smtClean="0"/>
              <a:t>155/1000 to 91/1000.</a:t>
            </a:r>
          </a:p>
          <a:p>
            <a:pPr>
              <a:buNone/>
            </a:pPr>
            <a:r>
              <a:rPr lang="en-NZ" dirty="0" smtClean="0"/>
              <a:t>The change in death rates for children aged 1–4 years between the two groups was not as marked.</a:t>
            </a:r>
          </a:p>
          <a:p>
            <a:pPr>
              <a:buNone/>
            </a:pPr>
            <a:endParaRPr lang="en-NZ" dirty="0" smtClean="0"/>
          </a:p>
          <a:p>
            <a:pPr>
              <a:buNone/>
            </a:pPr>
            <a:r>
              <a:rPr lang="en-NZ" dirty="0" smtClean="0"/>
              <a:t>Supervision of the PHC system weakened after 1994</a:t>
            </a:r>
          </a:p>
          <a:p>
            <a:pPr>
              <a:buNone/>
            </a:pPr>
            <a:endParaRPr lang="en-NZ" dirty="0" smtClean="0"/>
          </a:p>
          <a:p>
            <a:pPr>
              <a:buNone/>
            </a:pPr>
            <a:r>
              <a:rPr lang="en-NZ" dirty="0" smtClean="0"/>
              <a:t>infant </a:t>
            </a:r>
            <a:r>
              <a:rPr lang="en-NZ" dirty="0" smtClean="0"/>
              <a:t>mortality rates in the PHC villages rose to </a:t>
            </a:r>
          </a:p>
          <a:p>
            <a:pPr>
              <a:buNone/>
            </a:pPr>
            <a:r>
              <a:rPr lang="en-NZ" b="1" dirty="0" smtClean="0"/>
              <a:t>89/1000 in 1994–1996.</a:t>
            </a:r>
          </a:p>
          <a:p>
            <a:pPr>
              <a:buNone/>
            </a:pPr>
            <a:endParaRPr lang="en-NZ" b="1" dirty="0" smtClean="0"/>
          </a:p>
          <a:p>
            <a:pPr>
              <a:buNone/>
            </a:pPr>
            <a:r>
              <a:rPr lang="en-NZ" b="1" dirty="0" smtClean="0"/>
              <a:t>Non-PHC </a:t>
            </a:r>
            <a:r>
              <a:rPr lang="en-NZ" dirty="0" smtClean="0"/>
              <a:t>villages fell to </a:t>
            </a:r>
            <a:r>
              <a:rPr lang="en-NZ" b="1" dirty="0" smtClean="0"/>
              <a:t>78/1000</a:t>
            </a:r>
            <a:r>
              <a:rPr lang="en-NZ" dirty="0" smtClean="0"/>
              <a:t>. </a:t>
            </a:r>
          </a:p>
          <a:p>
            <a:pPr>
              <a:buNone/>
            </a:pPr>
            <a:endParaRPr lang="en-NZ" dirty="0" smtClean="0"/>
          </a:p>
          <a:p>
            <a:pPr>
              <a:buNone/>
            </a:pPr>
            <a:r>
              <a:rPr lang="en-NZ" dirty="0" smtClean="0">
                <a:solidFill>
                  <a:srgbClr val="FF0000"/>
                </a:solidFill>
              </a:rPr>
              <a:t>Conclusion:</a:t>
            </a:r>
          </a:p>
          <a:p>
            <a:pPr>
              <a:buNone/>
            </a:pPr>
            <a:r>
              <a:rPr lang="en-NZ" dirty="0" smtClean="0"/>
              <a:t>Mortality rates rose significantly when PHC services were weakened.</a:t>
            </a:r>
          </a:p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>
                <a:solidFill>
                  <a:srgbClr val="FF0000"/>
                </a:solidFill>
              </a:rPr>
              <a:t>Ottawa Charter</a:t>
            </a:r>
            <a:endParaRPr lang="en-AU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AU" sz="2800" dirty="0" smtClean="0"/>
          </a:p>
          <a:p>
            <a:pPr algn="ctr">
              <a:buNone/>
            </a:pPr>
            <a:r>
              <a:rPr lang="en-AU" sz="2800" b="1" dirty="0" smtClean="0"/>
              <a:t>Ottawa</a:t>
            </a:r>
            <a:r>
              <a:rPr lang="en-AU" sz="2800" dirty="0" smtClean="0"/>
              <a:t> is the </a:t>
            </a:r>
            <a:r>
              <a:rPr lang="en-AU" sz="2800" b="1" dirty="0" smtClean="0"/>
              <a:t>capital</a:t>
            </a:r>
            <a:r>
              <a:rPr lang="en-AU" sz="2800" dirty="0" smtClean="0"/>
              <a:t> of Canada. The name "Ottawa" is derived from the Algonquin </a:t>
            </a:r>
            <a:r>
              <a:rPr lang="en-AU" sz="2800" i="1" dirty="0" smtClean="0"/>
              <a:t>Odawa</a:t>
            </a:r>
            <a:r>
              <a:rPr lang="en-AU" sz="2800" dirty="0" smtClean="0"/>
              <a:t>, meaning "to trade".</a:t>
            </a:r>
            <a:endParaRPr lang="en-A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r>
              <a:rPr lang="en-AU" sz="2800" dirty="0" smtClean="0">
                <a:solidFill>
                  <a:srgbClr val="FF0000"/>
                </a:solidFill>
              </a:rPr>
              <a:t>First International Conference on Health Promotion, Ottawa, 21 November 1986 .</a:t>
            </a:r>
          </a:p>
          <a:p>
            <a:endParaRPr lang="en-AU" sz="2800" dirty="0" smtClean="0"/>
          </a:p>
          <a:p>
            <a:r>
              <a:rPr lang="en-NZ" sz="2800" dirty="0" smtClean="0"/>
              <a:t>This conference was primarily a response to growing expectations for a new public health movement around the world.</a:t>
            </a:r>
          </a:p>
          <a:p>
            <a:endParaRPr lang="en-NZ" sz="2800" dirty="0" smtClean="0"/>
          </a:p>
          <a:p>
            <a:r>
              <a:rPr lang="en-NZ" sz="2800" dirty="0" smtClean="0"/>
              <a:t>To achieve Health for All by the year 2000 and beyond.</a:t>
            </a:r>
            <a:endParaRPr lang="en-AU" sz="2800" dirty="0" smtClean="0"/>
          </a:p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b="1" u="sng" dirty="0" smtClean="0">
                <a:solidFill>
                  <a:srgbClr val="FF0000"/>
                </a:solidFill>
              </a:rPr>
              <a:t>Health Promotion</a:t>
            </a:r>
            <a:r>
              <a:rPr lang="en-NZ" b="1" dirty="0" smtClean="0"/>
              <a:t/>
            </a:r>
            <a:br>
              <a:rPr lang="en-NZ" b="1" dirty="0" smtClean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5778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NZ" b="1" dirty="0" smtClean="0"/>
              <a:t>Process </a:t>
            </a:r>
            <a:r>
              <a:rPr lang="en-NZ" b="1" dirty="0" smtClean="0"/>
              <a:t>of enabling people to :</a:t>
            </a:r>
          </a:p>
          <a:p>
            <a:r>
              <a:rPr lang="en-NZ" b="1" dirty="0" smtClean="0"/>
              <a:t>increase control over,</a:t>
            </a:r>
          </a:p>
          <a:p>
            <a:r>
              <a:rPr lang="en-NZ" b="1" dirty="0" smtClean="0"/>
              <a:t>to improve,</a:t>
            </a:r>
          </a:p>
          <a:p>
            <a:pPr>
              <a:buNone/>
            </a:pPr>
            <a:r>
              <a:rPr lang="en-NZ" b="1" dirty="0" smtClean="0"/>
              <a:t>Their health to  reach a state of complete </a:t>
            </a:r>
            <a:r>
              <a:rPr lang="en-NZ" b="1" dirty="0" smtClean="0"/>
              <a:t>physical,</a:t>
            </a:r>
          </a:p>
          <a:p>
            <a:pPr>
              <a:buNone/>
            </a:pPr>
            <a:r>
              <a:rPr lang="en-NZ" b="1" dirty="0" smtClean="0"/>
              <a:t>mental </a:t>
            </a:r>
            <a:r>
              <a:rPr lang="en-NZ" b="1" dirty="0" smtClean="0"/>
              <a:t>and social well-being.</a:t>
            </a:r>
          </a:p>
          <a:p>
            <a:pPr>
              <a:buNone/>
            </a:pPr>
            <a:endParaRPr lang="en-NZ" b="1" dirty="0" smtClean="0"/>
          </a:p>
          <a:p>
            <a:pPr>
              <a:buNone/>
            </a:pPr>
            <a:r>
              <a:rPr lang="en-NZ" b="1" dirty="0" smtClean="0"/>
              <a:t>An individual or group must be able to </a:t>
            </a:r>
            <a:r>
              <a:rPr lang="en-NZ" b="1" dirty="0" smtClean="0"/>
              <a:t>identify</a:t>
            </a:r>
          </a:p>
          <a:p>
            <a:pPr>
              <a:buNone/>
            </a:pPr>
            <a:r>
              <a:rPr lang="en-NZ" b="1" dirty="0" smtClean="0"/>
              <a:t>and </a:t>
            </a:r>
            <a:r>
              <a:rPr lang="en-NZ" b="1" dirty="0" smtClean="0"/>
              <a:t>to realize aspirations, to satisfy needs, and </a:t>
            </a:r>
            <a:r>
              <a:rPr lang="en-NZ" b="1" dirty="0" smtClean="0"/>
              <a:t>to</a:t>
            </a:r>
          </a:p>
          <a:p>
            <a:pPr>
              <a:buNone/>
            </a:pPr>
            <a:r>
              <a:rPr lang="en-NZ" b="1" dirty="0" smtClean="0"/>
              <a:t>change </a:t>
            </a:r>
            <a:r>
              <a:rPr lang="en-NZ" b="1" dirty="0" smtClean="0"/>
              <a:t>or cope with the environment.</a:t>
            </a:r>
          </a:p>
          <a:p>
            <a:pPr>
              <a:buNone/>
            </a:pPr>
            <a:r>
              <a:rPr lang="en-NZ" dirty="0" smtClean="0"/>
              <a:t> 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r>
              <a:rPr lang="en-NZ" dirty="0" smtClean="0"/>
              <a:t>Health is seen as a resource for everyday life not the objective of living.</a:t>
            </a:r>
          </a:p>
          <a:p>
            <a:endParaRPr lang="en-NZ" dirty="0" smtClean="0"/>
          </a:p>
          <a:p>
            <a:r>
              <a:rPr lang="en-NZ" dirty="0" smtClean="0"/>
              <a:t> Health is a positive concept emphasizing social and personal resources, as well as physical capacities.</a:t>
            </a:r>
          </a:p>
          <a:p>
            <a:endParaRPr lang="en-NZ" dirty="0" smtClean="0"/>
          </a:p>
          <a:p>
            <a:r>
              <a:rPr lang="en-NZ" dirty="0" smtClean="0"/>
              <a:t> Therefore, health promotion is not just the responsibility of the health sector, but goes beyond healthy life-styles to well-being.</a:t>
            </a:r>
          </a:p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en-NZ" b="1" dirty="0" smtClean="0"/>
              <a:t>Prerequisites for Health</a:t>
            </a:r>
            <a:br>
              <a:rPr lang="en-NZ" b="1" dirty="0" smtClean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NZ" sz="3000" dirty="0" smtClean="0"/>
              <a:t>The fundamental conditions and resources for </a:t>
            </a:r>
            <a:r>
              <a:rPr lang="en-NZ" sz="3000" dirty="0" smtClean="0"/>
              <a:t>health</a:t>
            </a:r>
          </a:p>
          <a:p>
            <a:pPr>
              <a:buNone/>
            </a:pPr>
            <a:r>
              <a:rPr lang="en-NZ" sz="3000" dirty="0" smtClean="0"/>
              <a:t>are</a:t>
            </a:r>
            <a:r>
              <a:rPr lang="en-NZ" sz="3000" dirty="0" smtClean="0"/>
              <a:t>:</a:t>
            </a:r>
          </a:p>
          <a:p>
            <a:r>
              <a:rPr lang="en-NZ" sz="2400" dirty="0" smtClean="0"/>
              <a:t>peace,</a:t>
            </a:r>
          </a:p>
          <a:p>
            <a:r>
              <a:rPr lang="en-NZ" sz="2400" dirty="0" smtClean="0"/>
              <a:t>shelter,</a:t>
            </a:r>
          </a:p>
          <a:p>
            <a:r>
              <a:rPr lang="en-NZ" sz="2400" dirty="0" smtClean="0"/>
              <a:t>education,</a:t>
            </a:r>
          </a:p>
          <a:p>
            <a:r>
              <a:rPr lang="en-NZ" sz="2400" dirty="0" smtClean="0"/>
              <a:t>food,</a:t>
            </a:r>
          </a:p>
          <a:p>
            <a:r>
              <a:rPr lang="en-NZ" sz="2400" dirty="0" smtClean="0"/>
              <a:t>income,</a:t>
            </a:r>
          </a:p>
          <a:p>
            <a:r>
              <a:rPr lang="en-NZ" sz="2400" dirty="0" smtClean="0"/>
              <a:t>a stable eco-system,</a:t>
            </a:r>
          </a:p>
          <a:p>
            <a:r>
              <a:rPr lang="en-NZ" sz="2400" dirty="0" smtClean="0"/>
              <a:t>sustainable resources,</a:t>
            </a:r>
          </a:p>
          <a:p>
            <a:r>
              <a:rPr lang="en-NZ" sz="2400" dirty="0" smtClean="0"/>
              <a:t>social justice, and equity.</a:t>
            </a:r>
          </a:p>
          <a:p>
            <a:pPr>
              <a:buNone/>
            </a:pPr>
            <a:endParaRPr lang="en-NZ" sz="2400" dirty="0" smtClean="0"/>
          </a:p>
          <a:p>
            <a:pPr>
              <a:buNone/>
            </a:pPr>
            <a:r>
              <a:rPr lang="en-NZ" sz="2600" dirty="0" smtClean="0"/>
              <a:t>Improvement in health requires a secure foundation in </a:t>
            </a:r>
            <a:r>
              <a:rPr lang="en-NZ" sz="2600" dirty="0" smtClean="0"/>
              <a:t>these</a:t>
            </a:r>
          </a:p>
          <a:p>
            <a:pPr>
              <a:buNone/>
            </a:pPr>
            <a:r>
              <a:rPr lang="en-NZ" sz="2600" dirty="0" smtClean="0"/>
              <a:t>basic </a:t>
            </a:r>
            <a:r>
              <a:rPr lang="en-NZ" sz="2600" dirty="0" smtClean="0"/>
              <a:t>prerequisites</a:t>
            </a:r>
          </a:p>
          <a:p>
            <a:endParaRPr lang="en-NZ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5 Action Plan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643050"/>
            <a:ext cx="8572528" cy="4454525"/>
          </a:xfrm>
        </p:spPr>
        <p:txBody>
          <a:bodyPr>
            <a:normAutofit/>
          </a:bodyPr>
          <a:lstStyle/>
          <a:p>
            <a:r>
              <a:rPr lang="en-AU" b="1" dirty="0" smtClean="0"/>
              <a:t>Build Healthy Public Policy</a:t>
            </a:r>
          </a:p>
          <a:p>
            <a:r>
              <a:rPr lang="en-AU" b="1" dirty="0" smtClean="0"/>
              <a:t>Create Supportive Environments</a:t>
            </a:r>
          </a:p>
          <a:p>
            <a:r>
              <a:rPr lang="en-AU" b="1" dirty="0" smtClean="0"/>
              <a:t>Develop Personal Skills</a:t>
            </a:r>
          </a:p>
          <a:p>
            <a:r>
              <a:rPr lang="en-AU" b="1" dirty="0" smtClean="0"/>
              <a:t>Strengthen Community Actions</a:t>
            </a:r>
          </a:p>
          <a:p>
            <a:r>
              <a:rPr lang="en-AU" b="1" dirty="0" smtClean="0"/>
              <a:t>Reorient Health Services</a:t>
            </a:r>
          </a:p>
          <a:p>
            <a:endParaRPr lang="en-AU" b="1" dirty="0" smtClean="0"/>
          </a:p>
          <a:p>
            <a:endParaRPr lang="en-AU" b="1" dirty="0" smtClean="0"/>
          </a:p>
          <a:p>
            <a:endParaRPr lang="en-A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Content Page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rmAutofit/>
          </a:bodyPr>
          <a:lstStyle/>
          <a:p>
            <a:r>
              <a:rPr lang="en-NZ" sz="2800" dirty="0" smtClean="0"/>
              <a:t>Alma Atta Charter</a:t>
            </a:r>
          </a:p>
          <a:p>
            <a:r>
              <a:rPr lang="en-NZ" sz="2800" dirty="0" smtClean="0"/>
              <a:t>Ottawa Charter for Health Promotion</a:t>
            </a:r>
          </a:p>
          <a:p>
            <a:r>
              <a:rPr lang="en-NZ" sz="2800" dirty="0" smtClean="0"/>
              <a:t>Sundsvall Statement</a:t>
            </a:r>
          </a:p>
          <a:p>
            <a:r>
              <a:rPr lang="en-NZ" sz="2800" dirty="0" smtClean="0"/>
              <a:t>Jakarta Declaration</a:t>
            </a:r>
          </a:p>
          <a:p>
            <a:r>
              <a:rPr lang="en-NZ" sz="2800" dirty="0" smtClean="0"/>
              <a:t>Bangkok </a:t>
            </a:r>
            <a:r>
              <a:rPr lang="en-NZ" sz="2800" dirty="0" smtClean="0"/>
              <a:t>Charter for Health Promotion</a:t>
            </a:r>
          </a:p>
          <a:p>
            <a:r>
              <a:rPr lang="en-NZ" sz="2800" dirty="0" smtClean="0"/>
              <a:t>Healthy Islands Declaration</a:t>
            </a:r>
          </a:p>
          <a:p>
            <a:r>
              <a:rPr lang="en-NZ" sz="2800" dirty="0" err="1" smtClean="0"/>
              <a:t>Rarotonga</a:t>
            </a:r>
            <a:r>
              <a:rPr lang="en-NZ" sz="2800" dirty="0" smtClean="0"/>
              <a:t> Review</a:t>
            </a:r>
          </a:p>
          <a:p>
            <a:endParaRPr lang="en-NZ" sz="2800" dirty="0" smtClean="0"/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40030"/>
          </a:xfrm>
        </p:spPr>
        <p:txBody>
          <a:bodyPr>
            <a:normAutofit fontScale="90000"/>
          </a:bodyPr>
          <a:lstStyle/>
          <a:p>
            <a:r>
              <a:rPr lang="en-NZ" b="1" i="1" dirty="0" smtClean="0">
                <a:solidFill>
                  <a:srgbClr val="FF0000"/>
                </a:solidFill>
              </a:rPr>
              <a:t/>
            </a:r>
            <a:br>
              <a:rPr lang="en-NZ" b="1" i="1" dirty="0" smtClean="0">
                <a:solidFill>
                  <a:srgbClr val="FF0000"/>
                </a:solidFill>
              </a:rPr>
            </a:br>
            <a:r>
              <a:rPr lang="en-NZ" b="1" i="1" dirty="0" smtClean="0">
                <a:solidFill>
                  <a:srgbClr val="FF0000"/>
                </a:solidFill>
              </a:rPr>
              <a:t>Build </a:t>
            </a:r>
            <a:r>
              <a:rPr lang="en-NZ" b="1" i="1" dirty="0" smtClean="0">
                <a:solidFill>
                  <a:srgbClr val="FF0000"/>
                </a:solidFill>
              </a:rPr>
              <a:t>Healthy Public Policy</a:t>
            </a:r>
            <a:br>
              <a:rPr lang="en-NZ" b="1" i="1" dirty="0" smtClean="0">
                <a:solidFill>
                  <a:srgbClr val="FF0000"/>
                </a:solidFill>
              </a:rPr>
            </a:b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NZ" sz="2400" dirty="0" smtClean="0"/>
              <a:t>Health </a:t>
            </a:r>
            <a:r>
              <a:rPr lang="en-NZ" sz="2400" dirty="0" smtClean="0"/>
              <a:t>promotion goes beyond health care. It puts health on </a:t>
            </a:r>
            <a:r>
              <a:rPr lang="en-NZ" sz="2400" dirty="0" smtClean="0"/>
              <a:t>the</a:t>
            </a:r>
          </a:p>
          <a:p>
            <a:pPr>
              <a:buNone/>
            </a:pPr>
            <a:r>
              <a:rPr lang="en-NZ" sz="2400" dirty="0" smtClean="0"/>
              <a:t>agenda </a:t>
            </a:r>
            <a:r>
              <a:rPr lang="en-NZ" sz="2400" dirty="0" smtClean="0"/>
              <a:t>of policy makers in all sectors and at all </a:t>
            </a:r>
            <a:r>
              <a:rPr lang="en-NZ" sz="2400" dirty="0" smtClean="0"/>
              <a:t>levels, directing</a:t>
            </a:r>
          </a:p>
          <a:p>
            <a:pPr>
              <a:buNone/>
            </a:pPr>
            <a:r>
              <a:rPr lang="en-NZ" sz="2400" dirty="0" smtClean="0"/>
              <a:t>them </a:t>
            </a:r>
            <a:r>
              <a:rPr lang="en-NZ" sz="2400" dirty="0" smtClean="0"/>
              <a:t>to be aware of the health consequences of </a:t>
            </a:r>
            <a:r>
              <a:rPr lang="en-NZ" sz="2400" dirty="0" smtClean="0"/>
              <a:t>their decisions</a:t>
            </a:r>
          </a:p>
          <a:p>
            <a:pPr>
              <a:buNone/>
            </a:pPr>
            <a:r>
              <a:rPr lang="en-NZ" sz="2400" dirty="0" smtClean="0"/>
              <a:t>and </a:t>
            </a:r>
            <a:r>
              <a:rPr lang="en-NZ" sz="2400" dirty="0" smtClean="0"/>
              <a:t>to accept their responsibilities for health.</a:t>
            </a:r>
          </a:p>
          <a:p>
            <a:endParaRPr lang="en-NZ" sz="2400" dirty="0" smtClean="0"/>
          </a:p>
          <a:p>
            <a:pPr marL="0" indent="0" algn="ctr">
              <a:buNone/>
            </a:pPr>
            <a:r>
              <a:rPr lang="en-NZ" sz="4000" b="1" i="1" dirty="0" smtClean="0">
                <a:solidFill>
                  <a:srgbClr val="FF0000"/>
                </a:solidFill>
              </a:rPr>
              <a:t>Create Supportive Environments</a:t>
            </a:r>
            <a:r>
              <a:rPr lang="en-NZ" sz="4000" dirty="0" smtClean="0"/>
              <a:t/>
            </a:r>
            <a:br>
              <a:rPr lang="en-NZ" sz="4000" dirty="0" smtClean="0"/>
            </a:br>
            <a:r>
              <a:rPr lang="en-NZ" sz="2400" dirty="0" smtClean="0"/>
              <a:t>Our societies are complex and interrelated. The overall guiding principle for the world, nations, regions and communities alike, is the need to encourage reciprocal maintenance - to take care of each other, our communities and our natural environment</a:t>
            </a:r>
            <a:r>
              <a:rPr lang="en-NZ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r>
              <a:rPr lang="en-NZ" sz="4000" b="1" i="1" dirty="0" smtClean="0">
                <a:solidFill>
                  <a:srgbClr val="FF0000"/>
                </a:solidFill>
              </a:rPr>
              <a:t>Strengthen Community Actions</a:t>
            </a:r>
            <a:endParaRPr lang="en-AU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NZ" sz="3800" dirty="0" smtClean="0"/>
              <a:t>Health promotion works through concrete and </a:t>
            </a:r>
            <a:r>
              <a:rPr lang="en-NZ" sz="3800" dirty="0" smtClean="0"/>
              <a:t>effective</a:t>
            </a:r>
          </a:p>
          <a:p>
            <a:pPr>
              <a:buNone/>
            </a:pPr>
            <a:r>
              <a:rPr lang="en-NZ" sz="3800" dirty="0" smtClean="0"/>
              <a:t>community </a:t>
            </a:r>
            <a:r>
              <a:rPr lang="en-NZ" sz="3800" dirty="0" smtClean="0"/>
              <a:t>action in setting priorities, making decisions, </a:t>
            </a:r>
            <a:r>
              <a:rPr lang="en-NZ" sz="3800" dirty="0" smtClean="0"/>
              <a:t> </a:t>
            </a:r>
          </a:p>
          <a:p>
            <a:pPr>
              <a:buNone/>
            </a:pPr>
            <a:r>
              <a:rPr lang="en-NZ" sz="3800" dirty="0" smtClean="0"/>
              <a:t>planning </a:t>
            </a:r>
            <a:r>
              <a:rPr lang="en-NZ" sz="3800" dirty="0" smtClean="0"/>
              <a:t>strategies and implementing them to achieve better </a:t>
            </a:r>
            <a:endParaRPr lang="en-NZ" sz="3800" dirty="0" smtClean="0"/>
          </a:p>
          <a:p>
            <a:pPr>
              <a:buNone/>
            </a:pPr>
            <a:r>
              <a:rPr lang="en-NZ" sz="3800" dirty="0" smtClean="0"/>
              <a:t>health</a:t>
            </a:r>
            <a:r>
              <a:rPr lang="en-NZ" sz="3800" dirty="0" smtClean="0"/>
              <a:t>. At the heart of this process is the empowerment of </a:t>
            </a:r>
            <a:endParaRPr lang="en-NZ" sz="3800" dirty="0" smtClean="0"/>
          </a:p>
          <a:p>
            <a:pPr>
              <a:buNone/>
            </a:pPr>
            <a:r>
              <a:rPr lang="en-NZ" sz="3800" dirty="0" smtClean="0"/>
              <a:t>communities </a:t>
            </a:r>
            <a:r>
              <a:rPr lang="en-NZ" sz="3800" dirty="0" smtClean="0"/>
              <a:t>- their ownership and control of their own </a:t>
            </a:r>
            <a:endParaRPr lang="en-NZ" sz="3800" dirty="0" smtClean="0"/>
          </a:p>
          <a:p>
            <a:pPr>
              <a:buNone/>
            </a:pPr>
            <a:r>
              <a:rPr lang="en-NZ" sz="3800" dirty="0" smtClean="0"/>
              <a:t>endeavours </a:t>
            </a:r>
            <a:r>
              <a:rPr lang="en-NZ" sz="3800" dirty="0" smtClean="0"/>
              <a:t>and destinies</a:t>
            </a:r>
            <a:r>
              <a:rPr lang="en-NZ" sz="3800" dirty="0" smtClean="0"/>
              <a:t>.</a:t>
            </a:r>
            <a:endParaRPr lang="en-NZ" sz="5700" dirty="0" smtClean="0"/>
          </a:p>
          <a:p>
            <a:pPr marL="0" indent="0" algn="ctr">
              <a:buNone/>
            </a:pPr>
            <a:r>
              <a:rPr lang="en-NZ" sz="7300" b="1" i="1" dirty="0" smtClean="0">
                <a:solidFill>
                  <a:srgbClr val="FF0000"/>
                </a:solidFill>
              </a:rPr>
              <a:t>Develop </a:t>
            </a:r>
            <a:r>
              <a:rPr lang="en-NZ" sz="7300" b="1" i="1" dirty="0" smtClean="0">
                <a:solidFill>
                  <a:srgbClr val="FF0000"/>
                </a:solidFill>
              </a:rPr>
              <a:t>Personal Skills</a:t>
            </a:r>
          </a:p>
          <a:p>
            <a:pPr>
              <a:buNone/>
            </a:pPr>
            <a:r>
              <a:rPr lang="en-NZ" sz="4400" dirty="0" smtClean="0"/>
              <a:t>Health </a:t>
            </a:r>
            <a:r>
              <a:rPr lang="en-NZ" sz="4400" dirty="0" smtClean="0"/>
              <a:t>promotion supports personal and social development </a:t>
            </a:r>
            <a:endParaRPr lang="en-NZ" sz="4400" dirty="0" smtClean="0"/>
          </a:p>
          <a:p>
            <a:pPr>
              <a:buNone/>
            </a:pPr>
            <a:r>
              <a:rPr lang="en-NZ" sz="4400" dirty="0" smtClean="0"/>
              <a:t>through </a:t>
            </a:r>
            <a:r>
              <a:rPr lang="en-NZ" sz="4400" dirty="0" smtClean="0"/>
              <a:t>providing information, education for health, and </a:t>
            </a:r>
            <a:endParaRPr lang="en-NZ" sz="4400" dirty="0"/>
          </a:p>
          <a:p>
            <a:pPr>
              <a:buNone/>
            </a:pPr>
            <a:r>
              <a:rPr lang="en-NZ" sz="4400" dirty="0" smtClean="0"/>
              <a:t>enhancing </a:t>
            </a:r>
            <a:r>
              <a:rPr lang="en-NZ" sz="4400" dirty="0" smtClean="0"/>
              <a:t>life skills. By so doing, it increases the options </a:t>
            </a:r>
            <a:endParaRPr lang="en-NZ" sz="4400" dirty="0"/>
          </a:p>
          <a:p>
            <a:pPr>
              <a:buNone/>
            </a:pPr>
            <a:r>
              <a:rPr lang="en-NZ" sz="4400" dirty="0" smtClean="0"/>
              <a:t>available </a:t>
            </a:r>
            <a:r>
              <a:rPr lang="en-NZ" sz="4400" dirty="0" smtClean="0"/>
              <a:t>to people to exercise more control over their </a:t>
            </a:r>
            <a:r>
              <a:rPr lang="en-NZ" sz="4400" dirty="0" smtClean="0"/>
              <a:t>own</a:t>
            </a:r>
          </a:p>
          <a:p>
            <a:pPr>
              <a:buNone/>
            </a:pPr>
            <a:r>
              <a:rPr lang="en-NZ" sz="4400" dirty="0" smtClean="0"/>
              <a:t>health </a:t>
            </a:r>
            <a:r>
              <a:rPr lang="en-NZ" sz="4400" dirty="0" smtClean="0"/>
              <a:t>and over their environments, and to make </a:t>
            </a:r>
            <a:r>
              <a:rPr lang="en-NZ" sz="4400" dirty="0" smtClean="0"/>
              <a:t>choices</a:t>
            </a:r>
          </a:p>
          <a:p>
            <a:pPr>
              <a:buNone/>
            </a:pPr>
            <a:r>
              <a:rPr lang="en-NZ" sz="4400" dirty="0" smtClean="0"/>
              <a:t>conducive </a:t>
            </a:r>
            <a:r>
              <a:rPr lang="en-NZ" sz="4400" dirty="0" smtClean="0"/>
              <a:t>to health.</a:t>
            </a:r>
          </a:p>
          <a:p>
            <a:endParaRPr lang="en-AU" dirty="0" smtClean="0"/>
          </a:p>
          <a:p>
            <a:endParaRPr lang="en-AU" dirty="0" smtClean="0"/>
          </a:p>
          <a:p>
            <a:pPr>
              <a:buNone/>
            </a:pPr>
            <a:endParaRPr lang="en-A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i="1" dirty="0" smtClean="0">
                <a:solidFill>
                  <a:srgbClr val="FF0000"/>
                </a:solidFill>
              </a:rPr>
              <a:t>Reorient Health Services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NZ" dirty="0" smtClean="0"/>
              <a:t/>
            </a:r>
            <a:br>
              <a:rPr lang="en-NZ" dirty="0" smtClean="0"/>
            </a:br>
            <a:r>
              <a:rPr lang="en-NZ" sz="2400" dirty="0" smtClean="0"/>
              <a:t>The responsibility for health promotion in health services is shared among individuals, community groups, health professionals, health service institutions and governments. They must work together towards a health care system which contributes to the pursuit of health.</a:t>
            </a:r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 fontScale="90000"/>
          </a:bodyPr>
          <a:lstStyle/>
          <a:p>
            <a:r>
              <a:rPr lang="en-NZ" dirty="0" smtClean="0"/>
              <a:t>Adelaide Recommendations on Healthy  Public Policy </a:t>
            </a:r>
            <a:br>
              <a:rPr lang="en-NZ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sz="2000" dirty="0" smtClean="0"/>
              <a:t>Second International Conference on Health Promotion.</a:t>
            </a:r>
          </a:p>
          <a:p>
            <a:r>
              <a:rPr lang="en-NZ" sz="2000" dirty="0" smtClean="0">
                <a:solidFill>
                  <a:srgbClr val="FF0000"/>
                </a:solidFill>
              </a:rPr>
              <a:t>Location: </a:t>
            </a:r>
            <a:r>
              <a:rPr lang="en-NZ" sz="2000" dirty="0" smtClean="0"/>
              <a:t>Adelaide, South Australia, 5-9 April 1988.</a:t>
            </a:r>
          </a:p>
          <a:p>
            <a:r>
              <a:rPr lang="en-NZ" sz="2000" dirty="0" smtClean="0">
                <a:solidFill>
                  <a:srgbClr val="FF0000"/>
                </a:solidFill>
              </a:rPr>
              <a:t>Participants: </a:t>
            </a:r>
            <a:r>
              <a:rPr lang="en-NZ" sz="2000" dirty="0" smtClean="0"/>
              <a:t>Two hundred and twenty participants from forty-two countries shared experiences in formulating and implementing healthy public policy.</a:t>
            </a:r>
          </a:p>
          <a:p>
            <a:pPr>
              <a:buNone/>
            </a:pPr>
            <a:endParaRPr lang="en-NZ" sz="2000" dirty="0" smtClean="0"/>
          </a:p>
          <a:p>
            <a:r>
              <a:rPr lang="en-NZ" sz="2000" b="1" dirty="0" smtClean="0"/>
              <a:t>Healthy Public Policy</a:t>
            </a:r>
          </a:p>
          <a:p>
            <a:pPr>
              <a:buNone/>
            </a:pPr>
            <a:r>
              <a:rPr lang="en-NZ" sz="2000" dirty="0" smtClean="0"/>
              <a:t>Healthy public policy is characterized by an explicit concern for health and </a:t>
            </a:r>
            <a:endParaRPr lang="en-NZ" sz="2000" dirty="0" smtClean="0"/>
          </a:p>
          <a:p>
            <a:pPr>
              <a:buNone/>
            </a:pPr>
            <a:r>
              <a:rPr lang="en-NZ" sz="2000" dirty="0" smtClean="0"/>
              <a:t>equity </a:t>
            </a:r>
            <a:r>
              <a:rPr lang="en-NZ" sz="2000" dirty="0" smtClean="0"/>
              <a:t>in all areas of policy and by an accountability for health impact</a:t>
            </a:r>
            <a:endParaRPr lang="en-A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 4 Key Areas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Supporting the health of women</a:t>
            </a:r>
          </a:p>
          <a:p>
            <a:r>
              <a:rPr lang="en-NZ" dirty="0" smtClean="0"/>
              <a:t>Food and Nutrition</a:t>
            </a:r>
          </a:p>
          <a:p>
            <a:r>
              <a:rPr lang="en-NZ" dirty="0" smtClean="0"/>
              <a:t>Tobacco and Alcohol</a:t>
            </a:r>
          </a:p>
          <a:p>
            <a:r>
              <a:rPr lang="en-NZ" dirty="0" smtClean="0"/>
              <a:t>Creating Supporting Environment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Sundsvall Statement on Supportive Environments for Health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NZ" dirty="0" smtClean="0"/>
              <a:t>Third International Conference on Health Promotion.</a:t>
            </a:r>
          </a:p>
          <a:p>
            <a:pPr>
              <a:buNone/>
            </a:pPr>
            <a:r>
              <a:rPr lang="en-NZ" dirty="0" smtClean="0">
                <a:solidFill>
                  <a:srgbClr val="FF0000"/>
                </a:solidFill>
              </a:rPr>
              <a:t>Location: </a:t>
            </a:r>
            <a:r>
              <a:rPr lang="en-NZ" dirty="0" smtClean="0"/>
              <a:t>Sundsvall, Sweden.</a:t>
            </a:r>
          </a:p>
          <a:p>
            <a:pPr>
              <a:buNone/>
            </a:pPr>
            <a:r>
              <a:rPr lang="en-NZ" dirty="0" smtClean="0">
                <a:solidFill>
                  <a:srgbClr val="FF0000"/>
                </a:solidFill>
              </a:rPr>
              <a:t>When:  </a:t>
            </a:r>
            <a:r>
              <a:rPr lang="en-NZ" dirty="0" smtClean="0"/>
              <a:t>9-15 June 1991.</a:t>
            </a:r>
          </a:p>
          <a:p>
            <a:pPr>
              <a:buNone/>
            </a:pPr>
            <a:r>
              <a:rPr lang="en-NZ" dirty="0" smtClean="0">
                <a:solidFill>
                  <a:srgbClr val="FF0000"/>
                </a:solidFill>
              </a:rPr>
              <a:t>Participants: </a:t>
            </a:r>
            <a:r>
              <a:rPr lang="en-NZ" dirty="0" smtClean="0"/>
              <a:t>81 countries </a:t>
            </a:r>
          </a:p>
          <a:p>
            <a:pPr>
              <a:buNone/>
            </a:pPr>
            <a:endParaRPr lang="en-NZ" dirty="0" smtClean="0"/>
          </a:p>
          <a:p>
            <a:pPr>
              <a:buNone/>
            </a:pPr>
            <a:r>
              <a:rPr lang="en-NZ" sz="2400" dirty="0" smtClean="0"/>
              <a:t>Calls upon people in all parts of the world to actively engage in making environments more supportive to health</a:t>
            </a:r>
            <a:r>
              <a:rPr lang="en-NZ" dirty="0" smtClean="0"/>
              <a:t>. 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7150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NZ" sz="2800" b="1" dirty="0" smtClean="0"/>
              <a:t>Conference points people living in extreme poverty and </a:t>
            </a:r>
            <a:endParaRPr lang="en-NZ" sz="2800" b="1" dirty="0" smtClean="0"/>
          </a:p>
          <a:p>
            <a:pPr>
              <a:buNone/>
            </a:pPr>
            <a:r>
              <a:rPr lang="en-NZ" sz="2800" b="1" dirty="0" smtClean="0"/>
              <a:t>deprivation </a:t>
            </a:r>
            <a:r>
              <a:rPr lang="en-NZ" sz="2800" b="1" dirty="0" smtClean="0"/>
              <a:t>live in an increasingly degraded environment </a:t>
            </a:r>
            <a:endParaRPr lang="en-NZ" sz="2800" b="1" dirty="0" smtClean="0"/>
          </a:p>
          <a:p>
            <a:pPr>
              <a:buNone/>
            </a:pPr>
            <a:r>
              <a:rPr lang="en-NZ" sz="2800" b="1" dirty="0" smtClean="0"/>
              <a:t>that </a:t>
            </a:r>
            <a:r>
              <a:rPr lang="en-NZ" sz="2800" b="1" dirty="0" smtClean="0"/>
              <a:t>threatens their health.</a:t>
            </a:r>
          </a:p>
          <a:p>
            <a:pPr>
              <a:buNone/>
            </a:pPr>
            <a:endParaRPr lang="en-NZ" dirty="0" smtClean="0"/>
          </a:p>
          <a:p>
            <a:pPr>
              <a:buNone/>
            </a:pPr>
            <a:r>
              <a:rPr lang="en-NZ" dirty="0" smtClean="0"/>
              <a:t>The way forward lies in making the environment</a:t>
            </a:r>
          </a:p>
          <a:p>
            <a:pPr>
              <a:buNone/>
            </a:pPr>
            <a:r>
              <a:rPr lang="en-NZ" dirty="0" smtClean="0"/>
              <a:t>- </a:t>
            </a:r>
            <a:r>
              <a:rPr lang="en-NZ" b="1" dirty="0" smtClean="0"/>
              <a:t>the physical environment</a:t>
            </a:r>
          </a:p>
          <a:p>
            <a:pPr marL="0" indent="0">
              <a:buNone/>
            </a:pPr>
            <a:r>
              <a:rPr lang="en-NZ" b="1" dirty="0" smtClean="0"/>
              <a:t>- the </a:t>
            </a:r>
            <a:r>
              <a:rPr lang="en-NZ" b="1" dirty="0" smtClean="0"/>
              <a:t>social</a:t>
            </a:r>
          </a:p>
          <a:p>
            <a:pPr marL="0" indent="0">
              <a:buNone/>
            </a:pPr>
            <a:r>
              <a:rPr lang="en-NZ" b="1" dirty="0" smtClean="0"/>
              <a:t>- </a:t>
            </a:r>
            <a:r>
              <a:rPr lang="en-NZ" b="1" dirty="0" smtClean="0"/>
              <a:t>economic </a:t>
            </a:r>
            <a:r>
              <a:rPr lang="en-NZ" b="1" dirty="0" smtClean="0"/>
              <a:t>environment</a:t>
            </a:r>
          </a:p>
          <a:p>
            <a:pPr marL="0" indent="0">
              <a:buNone/>
            </a:pPr>
            <a:r>
              <a:rPr lang="en-NZ" b="1" dirty="0" smtClean="0"/>
              <a:t>- the </a:t>
            </a:r>
            <a:r>
              <a:rPr lang="en-NZ" b="1" dirty="0" smtClean="0"/>
              <a:t>political  environment</a:t>
            </a:r>
            <a:r>
              <a:rPr lang="en-NZ" dirty="0" smtClean="0"/>
              <a:t> </a:t>
            </a:r>
          </a:p>
          <a:p>
            <a:pPr>
              <a:buNone/>
            </a:pPr>
            <a:endParaRPr lang="en-NZ" dirty="0" smtClean="0"/>
          </a:p>
          <a:p>
            <a:pPr>
              <a:buNone/>
            </a:pPr>
            <a:r>
              <a:rPr lang="en-NZ" dirty="0" smtClean="0"/>
              <a:t> </a:t>
            </a:r>
            <a:r>
              <a:rPr lang="en-NZ" b="1" dirty="0" smtClean="0"/>
              <a:t>Supportive to health rather than damaging to it.</a:t>
            </a:r>
          </a:p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 smtClean="0"/>
              <a:t>Proposals for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NZ" b="1" dirty="0" smtClean="0"/>
              <a:t>1. Equity </a:t>
            </a:r>
            <a:r>
              <a:rPr lang="en-NZ" dirty="0" smtClean="0"/>
              <a:t>must be a basic priority in creating supportive environments for health, releasing energy and creative power by including all human beings in this unique endeavour.</a:t>
            </a:r>
          </a:p>
          <a:p>
            <a:pPr>
              <a:buNone/>
            </a:pPr>
            <a:endParaRPr lang="en-NZ" dirty="0" smtClean="0"/>
          </a:p>
          <a:p>
            <a:pPr>
              <a:buNone/>
            </a:pPr>
            <a:r>
              <a:rPr lang="en-NZ" dirty="0" smtClean="0"/>
              <a:t>2. </a:t>
            </a:r>
            <a:r>
              <a:rPr lang="en-NZ" b="1" dirty="0" smtClean="0"/>
              <a:t>Public action </a:t>
            </a:r>
            <a:r>
              <a:rPr lang="en-NZ" dirty="0" smtClean="0"/>
              <a:t>for supportive environments for health must recognize the</a:t>
            </a:r>
            <a:r>
              <a:rPr lang="en-NZ" b="1" dirty="0" smtClean="0"/>
              <a:t> interdependence </a:t>
            </a:r>
            <a:r>
              <a:rPr lang="en-NZ" dirty="0" smtClean="0"/>
              <a:t>of all living beings, and must manage all natural resources, </a:t>
            </a:r>
            <a:r>
              <a:rPr lang="en-NZ" b="1" dirty="0" smtClean="0"/>
              <a:t>taking into account the needs of future generations.</a:t>
            </a:r>
            <a:endParaRPr lang="en-N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2600" dirty="0" smtClean="0"/>
              <a:t>1. Strengthening </a:t>
            </a:r>
            <a:r>
              <a:rPr lang="en-NZ" sz="2600" dirty="0" smtClean="0"/>
              <a:t>advocacy through community action</a:t>
            </a:r>
          </a:p>
          <a:p>
            <a:pPr marL="514350" indent="-514350">
              <a:buAutoNum type="arabicPeriod"/>
            </a:pPr>
            <a:endParaRPr lang="en-NZ" sz="2600" dirty="0" smtClean="0"/>
          </a:p>
          <a:p>
            <a:pPr>
              <a:buNone/>
            </a:pPr>
            <a:r>
              <a:rPr lang="en-NZ" sz="2600" dirty="0" smtClean="0"/>
              <a:t>2. Enabling communities and individuals to take control over their health .</a:t>
            </a:r>
          </a:p>
          <a:p>
            <a:pPr>
              <a:buNone/>
            </a:pPr>
            <a:endParaRPr lang="en-NZ" sz="2600" dirty="0" smtClean="0"/>
          </a:p>
          <a:p>
            <a:pPr>
              <a:buNone/>
            </a:pPr>
            <a:r>
              <a:rPr lang="en-NZ" sz="2600" dirty="0" smtClean="0"/>
              <a:t>3. Building alliances for health and supportive environments in order to strengthen the cooperation between health and environmental campaigns and strategies. </a:t>
            </a:r>
          </a:p>
          <a:p>
            <a:pPr>
              <a:buNone/>
            </a:pPr>
            <a:endParaRPr lang="en-NZ" sz="2600" dirty="0" smtClean="0"/>
          </a:p>
          <a:p>
            <a:pPr>
              <a:buNone/>
            </a:pPr>
            <a:r>
              <a:rPr lang="en-NZ" sz="2600" dirty="0" smtClean="0"/>
              <a:t>4. Mediating between conflicting interests in society in order to ensure equitable access to supportive environments for health</a:t>
            </a:r>
            <a:endParaRPr lang="en-NZ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>
                <a:solidFill>
                  <a:srgbClr val="FF0000"/>
                </a:solidFill>
              </a:rPr>
              <a:t>Jakarta Declaration on Leading Health Promotion into the 21st Century</a:t>
            </a:r>
            <a:r>
              <a:rPr lang="en-NZ" dirty="0" smtClean="0"/>
              <a:t/>
            </a:r>
            <a:br>
              <a:rPr lang="en-NZ" dirty="0" smtClean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NZ" dirty="0" smtClean="0"/>
              <a:t>Fourth International Conference on </a:t>
            </a:r>
            <a:r>
              <a:rPr lang="en-NZ" dirty="0" smtClean="0"/>
              <a:t>Health</a:t>
            </a:r>
          </a:p>
          <a:p>
            <a:pPr>
              <a:buNone/>
            </a:pPr>
            <a:r>
              <a:rPr lang="en-NZ" dirty="0" smtClean="0"/>
              <a:t>Promotion</a:t>
            </a:r>
            <a:r>
              <a:rPr lang="en-NZ" dirty="0" smtClean="0"/>
              <a:t>: New Players for a New Era - Leading </a:t>
            </a:r>
            <a:endParaRPr lang="en-NZ" dirty="0" smtClean="0"/>
          </a:p>
          <a:p>
            <a:pPr>
              <a:buNone/>
            </a:pPr>
            <a:r>
              <a:rPr lang="en-NZ" dirty="0" smtClean="0"/>
              <a:t>Health </a:t>
            </a:r>
            <a:r>
              <a:rPr lang="en-NZ" dirty="0" smtClean="0"/>
              <a:t>Promotion into the 21st Century.</a:t>
            </a:r>
          </a:p>
          <a:p>
            <a:pPr>
              <a:buNone/>
            </a:pPr>
            <a:endParaRPr lang="en-NZ" dirty="0" smtClean="0"/>
          </a:p>
          <a:p>
            <a:pPr>
              <a:buNone/>
            </a:pPr>
            <a:r>
              <a:rPr lang="en-NZ" dirty="0" smtClean="0">
                <a:solidFill>
                  <a:srgbClr val="FF0000"/>
                </a:solidFill>
              </a:rPr>
              <a:t>Location: </a:t>
            </a:r>
            <a:r>
              <a:rPr lang="en-NZ" dirty="0" smtClean="0"/>
              <a:t>Jakarta </a:t>
            </a:r>
          </a:p>
          <a:p>
            <a:pPr>
              <a:buNone/>
            </a:pPr>
            <a:r>
              <a:rPr lang="en-NZ" dirty="0" smtClean="0">
                <a:solidFill>
                  <a:srgbClr val="FF0000"/>
                </a:solidFill>
              </a:rPr>
              <a:t>On</a:t>
            </a:r>
            <a:r>
              <a:rPr lang="en-NZ" dirty="0" smtClean="0"/>
              <a:t>: 21 to 25 July </a:t>
            </a:r>
            <a:r>
              <a:rPr lang="en-NZ" dirty="0" smtClean="0"/>
              <a:t>1997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r>
              <a:rPr lang="en-AU" sz="3200" dirty="0" smtClean="0">
                <a:solidFill>
                  <a:srgbClr val="FF0000"/>
                </a:solidFill>
              </a:rPr>
              <a:t>Alma Atta</a:t>
            </a:r>
            <a:endParaRPr lang="en-AU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AU" sz="2000" dirty="0" smtClean="0"/>
              <a:t>                It was the capital of Kazakhstan. </a:t>
            </a:r>
          </a:p>
          <a:p>
            <a:endParaRPr lang="en-AU" sz="2000" dirty="0" smtClean="0"/>
          </a:p>
          <a:p>
            <a:r>
              <a:rPr lang="en-AU" sz="2000" dirty="0" smtClean="0">
                <a:solidFill>
                  <a:srgbClr val="FF0000"/>
                </a:solidFill>
              </a:rPr>
              <a:t>Who </a:t>
            </a:r>
            <a:r>
              <a:rPr lang="en-AU" sz="2000" dirty="0" smtClean="0">
                <a:solidFill>
                  <a:srgbClr val="FF0000"/>
                </a:solidFill>
              </a:rPr>
              <a:t>? </a:t>
            </a:r>
            <a:r>
              <a:rPr lang="en-AU" sz="2000" dirty="0" smtClean="0"/>
              <a:t>WHO and UNICEF</a:t>
            </a:r>
          </a:p>
          <a:p>
            <a:r>
              <a:rPr lang="en-AU" sz="2000" dirty="0" smtClean="0"/>
              <a:t>First </a:t>
            </a:r>
            <a:r>
              <a:rPr lang="en-AU" sz="2000" dirty="0" smtClean="0"/>
              <a:t>International Conference on Primary Health Care. </a:t>
            </a:r>
          </a:p>
          <a:p>
            <a:endParaRPr lang="en-AU" sz="2000" dirty="0" smtClean="0">
              <a:solidFill>
                <a:srgbClr val="FF0000"/>
              </a:solidFill>
            </a:endParaRPr>
          </a:p>
          <a:p>
            <a:r>
              <a:rPr lang="en-AU" sz="2000" dirty="0" smtClean="0">
                <a:solidFill>
                  <a:srgbClr val="FF0000"/>
                </a:solidFill>
              </a:rPr>
              <a:t>Why</a:t>
            </a:r>
            <a:r>
              <a:rPr lang="en-AU" sz="2000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AU" sz="2000" dirty="0" smtClean="0"/>
              <a:t>? </a:t>
            </a:r>
            <a:r>
              <a:rPr lang="en-AU" sz="2000" dirty="0"/>
              <a:t>expressing the </a:t>
            </a:r>
            <a:r>
              <a:rPr lang="en-AU" sz="2000" dirty="0" smtClean="0"/>
              <a:t>need for </a:t>
            </a:r>
            <a:r>
              <a:rPr lang="en-AU" sz="2000" dirty="0"/>
              <a:t>urgent action by all governments, all health and development workers, and the </a:t>
            </a:r>
            <a:r>
              <a:rPr lang="en-AU" sz="2000" dirty="0" smtClean="0"/>
              <a:t>world community </a:t>
            </a:r>
            <a:r>
              <a:rPr lang="en-AU" sz="2000" dirty="0"/>
              <a:t>to protect and promote the health of all the people of the </a:t>
            </a:r>
            <a:r>
              <a:rPr lang="en-AU" sz="2000" dirty="0" smtClean="0"/>
              <a:t>world.</a:t>
            </a:r>
          </a:p>
          <a:p>
            <a:endParaRPr lang="en-AU" sz="2000" dirty="0" smtClean="0"/>
          </a:p>
          <a:p>
            <a:r>
              <a:rPr lang="en-AU" sz="2000" dirty="0" smtClean="0">
                <a:solidFill>
                  <a:srgbClr val="FF0000"/>
                </a:solidFill>
              </a:rPr>
              <a:t>When? </a:t>
            </a:r>
            <a:r>
              <a:rPr lang="en-AU" sz="2000" dirty="0" smtClean="0"/>
              <a:t>12</a:t>
            </a:r>
            <a:r>
              <a:rPr lang="en-AU" sz="2000" baseline="30000" dirty="0" smtClean="0"/>
              <a:t>th</a:t>
            </a:r>
            <a:r>
              <a:rPr lang="en-AU" sz="2000" dirty="0" smtClean="0"/>
              <a:t> </a:t>
            </a:r>
            <a:r>
              <a:rPr lang="en-AU" sz="2000" dirty="0"/>
              <a:t>S</a:t>
            </a:r>
            <a:r>
              <a:rPr lang="en-AU" sz="2000" dirty="0" smtClean="0"/>
              <a:t>eptember 1978.</a:t>
            </a:r>
          </a:p>
          <a:p>
            <a:endParaRPr lang="en-AU" sz="2000" dirty="0" smtClean="0"/>
          </a:p>
          <a:p>
            <a:r>
              <a:rPr lang="en-AU" sz="2000" dirty="0" smtClean="0">
                <a:solidFill>
                  <a:srgbClr val="FF0000"/>
                </a:solidFill>
              </a:rPr>
              <a:t>What ? </a:t>
            </a:r>
            <a:r>
              <a:rPr lang="en-AU" sz="2000" dirty="0" smtClean="0"/>
              <a:t>10 Declarations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>
                <a:solidFill>
                  <a:srgbClr val="FF0000"/>
                </a:solidFill>
              </a:rPr>
              <a:t>Priorities for health promotion in the 21st Century</a:t>
            </a:r>
            <a:r>
              <a:rPr lang="en-NZ" dirty="0" smtClean="0"/>
              <a:t/>
            </a:r>
            <a:br>
              <a:rPr lang="en-NZ" dirty="0" smtClean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NZ" dirty="0" smtClean="0"/>
              <a:t>1. Promote social responsibility for health</a:t>
            </a:r>
          </a:p>
          <a:p>
            <a:pPr>
              <a:buNone/>
            </a:pPr>
            <a:r>
              <a:rPr lang="en-NZ" dirty="0" smtClean="0"/>
              <a:t>2. Increase investments for health development</a:t>
            </a:r>
          </a:p>
          <a:p>
            <a:pPr>
              <a:buNone/>
            </a:pPr>
            <a:r>
              <a:rPr lang="en-NZ" dirty="0" smtClean="0"/>
              <a:t>3</a:t>
            </a:r>
            <a:r>
              <a:rPr lang="en-NZ" dirty="0" smtClean="0"/>
              <a:t>. Consolidate </a:t>
            </a:r>
            <a:r>
              <a:rPr lang="en-NZ" dirty="0" smtClean="0"/>
              <a:t>and expand partnerships for health.</a:t>
            </a:r>
          </a:p>
          <a:p>
            <a:pPr>
              <a:buNone/>
            </a:pPr>
            <a:r>
              <a:rPr lang="en-NZ" dirty="0" smtClean="0"/>
              <a:t>4. Increase </a:t>
            </a:r>
            <a:r>
              <a:rPr lang="en-NZ" dirty="0" smtClean="0"/>
              <a:t>community capacity and empower </a:t>
            </a:r>
            <a:r>
              <a:rPr lang="en-NZ" dirty="0" smtClean="0"/>
              <a:t>   the </a:t>
            </a:r>
            <a:r>
              <a:rPr lang="en-NZ" dirty="0" smtClean="0"/>
              <a:t>individual</a:t>
            </a:r>
          </a:p>
          <a:p>
            <a:pPr>
              <a:buNone/>
            </a:pPr>
            <a:r>
              <a:rPr lang="en-NZ" dirty="0" smtClean="0"/>
              <a:t>5. Secure an infrastructure for health promotion</a:t>
            </a:r>
          </a:p>
          <a:p>
            <a:pPr>
              <a:buNone/>
            </a:pP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0000" lnSpcReduction="10000"/>
          </a:bodyPr>
          <a:lstStyle/>
          <a:p>
            <a:pPr>
              <a:buNone/>
            </a:pPr>
            <a:r>
              <a:rPr lang="en-NZ" dirty="0" smtClean="0">
                <a:solidFill>
                  <a:srgbClr val="FF0000"/>
                </a:solidFill>
              </a:rPr>
              <a:t>The Bangkok Charter for Health Promotion in  a </a:t>
            </a:r>
            <a:endParaRPr lang="en-N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NZ" dirty="0" smtClean="0">
                <a:solidFill>
                  <a:srgbClr val="FF0000"/>
                </a:solidFill>
              </a:rPr>
              <a:t>Globalized </a:t>
            </a:r>
            <a:r>
              <a:rPr lang="en-NZ" dirty="0" smtClean="0">
                <a:solidFill>
                  <a:srgbClr val="FF0000"/>
                </a:solidFill>
              </a:rPr>
              <a:t>World</a:t>
            </a:r>
          </a:p>
          <a:p>
            <a:pPr>
              <a:buNone/>
            </a:pPr>
            <a:r>
              <a:rPr lang="en-NZ" dirty="0" smtClean="0"/>
              <a:t> </a:t>
            </a:r>
            <a:endParaRPr lang="en-NZ" dirty="0"/>
          </a:p>
          <a:p>
            <a:pPr>
              <a:buNone/>
            </a:pPr>
            <a:r>
              <a:rPr lang="en-NZ" dirty="0" smtClean="0">
                <a:solidFill>
                  <a:srgbClr val="FF0000"/>
                </a:solidFill>
              </a:rPr>
              <a:t>On</a:t>
            </a:r>
            <a:r>
              <a:rPr lang="en-NZ" dirty="0" smtClean="0">
                <a:solidFill>
                  <a:srgbClr val="FF0000"/>
                </a:solidFill>
              </a:rPr>
              <a:t>: </a:t>
            </a:r>
            <a:r>
              <a:rPr lang="en-NZ" dirty="0" smtClean="0"/>
              <a:t>7-11 August 2005.</a:t>
            </a:r>
          </a:p>
          <a:p>
            <a:pPr>
              <a:buNone/>
            </a:pPr>
            <a:endParaRPr lang="en-NZ" dirty="0" smtClean="0"/>
          </a:p>
          <a:p>
            <a:pPr>
              <a:buNone/>
            </a:pPr>
            <a:r>
              <a:rPr lang="en-NZ" b="1" u="sng" dirty="0" smtClean="0">
                <a:solidFill>
                  <a:srgbClr val="FF0000"/>
                </a:solidFill>
              </a:rPr>
              <a:t>Purpose</a:t>
            </a:r>
          </a:p>
          <a:p>
            <a:pPr>
              <a:buNone/>
            </a:pPr>
            <a:r>
              <a:rPr lang="en-NZ" dirty="0" smtClean="0"/>
              <a:t>The Bangkok Charter affirms that policies </a:t>
            </a:r>
            <a:r>
              <a:rPr lang="en-NZ" dirty="0" smtClean="0"/>
              <a:t>and </a:t>
            </a:r>
          </a:p>
          <a:p>
            <a:pPr>
              <a:buNone/>
            </a:pPr>
            <a:r>
              <a:rPr lang="en-NZ" dirty="0" smtClean="0"/>
              <a:t>partnerships </a:t>
            </a:r>
            <a:r>
              <a:rPr lang="en-NZ" dirty="0" smtClean="0"/>
              <a:t>to empower communities, and </a:t>
            </a:r>
            <a:r>
              <a:rPr lang="en-NZ" dirty="0" smtClean="0"/>
              <a:t>to </a:t>
            </a:r>
          </a:p>
          <a:p>
            <a:pPr>
              <a:buNone/>
            </a:pPr>
            <a:r>
              <a:rPr lang="en-NZ" dirty="0" smtClean="0"/>
              <a:t>improve </a:t>
            </a:r>
            <a:r>
              <a:rPr lang="en-NZ" dirty="0" smtClean="0"/>
              <a:t>health and health equality, should be at the </a:t>
            </a:r>
            <a:endParaRPr lang="en-NZ" dirty="0" smtClean="0"/>
          </a:p>
          <a:p>
            <a:pPr>
              <a:buNone/>
            </a:pPr>
            <a:r>
              <a:rPr lang="en-NZ" dirty="0" smtClean="0"/>
              <a:t>centre </a:t>
            </a:r>
            <a:r>
              <a:rPr lang="en-NZ" dirty="0" smtClean="0"/>
              <a:t>of global and national development. </a:t>
            </a:r>
            <a:br>
              <a:rPr lang="en-NZ" dirty="0" smtClean="0"/>
            </a:b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>
                <a:solidFill>
                  <a:srgbClr val="FF0000"/>
                </a:solidFill>
              </a:rPr>
              <a:t>Addressing the determinants of health</a:t>
            </a:r>
            <a:r>
              <a:rPr lang="en-NZ" dirty="0" smtClean="0"/>
              <a:t/>
            </a:r>
            <a:br>
              <a:rPr lang="en-NZ" dirty="0" smtClean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 lnSpcReduction="10000"/>
          </a:bodyPr>
          <a:lstStyle/>
          <a:p>
            <a:r>
              <a:rPr lang="en-NZ" dirty="0" smtClean="0"/>
              <a:t>Changing context since the </a:t>
            </a:r>
            <a:r>
              <a:rPr lang="en-NZ" dirty="0"/>
              <a:t>O</a:t>
            </a:r>
            <a:r>
              <a:rPr lang="en-NZ" dirty="0" smtClean="0"/>
              <a:t>ttawa </a:t>
            </a:r>
            <a:r>
              <a:rPr lang="en-NZ" dirty="0" smtClean="0"/>
              <a:t>charter.</a:t>
            </a:r>
          </a:p>
          <a:p>
            <a:pPr>
              <a:buNone/>
            </a:pPr>
            <a:r>
              <a:rPr lang="en-NZ" dirty="0" smtClean="0"/>
              <a:t>           </a:t>
            </a:r>
            <a:endParaRPr lang="en-NZ" dirty="0"/>
          </a:p>
          <a:p>
            <a:pPr>
              <a:buNone/>
            </a:pPr>
            <a:r>
              <a:rPr lang="en-NZ" dirty="0" smtClean="0">
                <a:solidFill>
                  <a:srgbClr val="FF0000"/>
                </a:solidFill>
              </a:rPr>
              <a:t>Critical </a:t>
            </a:r>
            <a:r>
              <a:rPr lang="en-NZ" dirty="0" smtClean="0">
                <a:solidFill>
                  <a:srgbClr val="FF0000"/>
                </a:solidFill>
              </a:rPr>
              <a:t>factors</a:t>
            </a:r>
          </a:p>
          <a:p>
            <a:r>
              <a:rPr lang="en-NZ" dirty="0" smtClean="0"/>
              <a:t>increasing </a:t>
            </a:r>
            <a:r>
              <a:rPr lang="en-NZ" dirty="0" smtClean="0"/>
              <a:t>inequalities within and between countries </a:t>
            </a:r>
          </a:p>
          <a:p>
            <a:r>
              <a:rPr lang="en-NZ" dirty="0" smtClean="0"/>
              <a:t>new patterns of consumption and communication</a:t>
            </a:r>
          </a:p>
          <a:p>
            <a:r>
              <a:rPr lang="en-NZ" dirty="0" smtClean="0"/>
              <a:t>commercialization </a:t>
            </a:r>
            <a:endParaRPr lang="en-NZ" dirty="0" smtClean="0"/>
          </a:p>
          <a:p>
            <a:r>
              <a:rPr lang="en-NZ" dirty="0" smtClean="0"/>
              <a:t>global environmental change</a:t>
            </a:r>
          </a:p>
          <a:p>
            <a:r>
              <a:rPr lang="en-NZ" dirty="0" smtClean="0"/>
              <a:t>urbanisation</a:t>
            </a:r>
            <a:r>
              <a:rPr lang="en-NZ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>
                <a:solidFill>
                  <a:srgbClr val="FF0000"/>
                </a:solidFill>
              </a:rPr>
              <a:t>Four key commitments</a:t>
            </a:r>
            <a:endParaRPr lang="en-NZ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NZ" dirty="0" smtClean="0"/>
              <a:t>For the</a:t>
            </a:r>
            <a:r>
              <a:rPr lang="en-NZ" dirty="0" smtClean="0"/>
              <a:t> </a:t>
            </a:r>
            <a:r>
              <a:rPr lang="en-NZ" dirty="0" smtClean="0"/>
              <a:t>Promotion of Health</a:t>
            </a:r>
          </a:p>
          <a:p>
            <a:pPr>
              <a:buNone/>
            </a:pPr>
            <a:endParaRPr lang="en-NZ" dirty="0" smtClean="0"/>
          </a:p>
          <a:p>
            <a:pPr>
              <a:buNone/>
            </a:pPr>
            <a:r>
              <a:rPr lang="en-NZ" dirty="0" smtClean="0"/>
              <a:t>1</a:t>
            </a:r>
            <a:r>
              <a:rPr lang="en-NZ" dirty="0" smtClean="0"/>
              <a:t>.  central to the global development agenda </a:t>
            </a:r>
          </a:p>
          <a:p>
            <a:pPr marL="514350" indent="-514350">
              <a:buAutoNum type="arabicPeriod" startAt="2"/>
            </a:pPr>
            <a:r>
              <a:rPr lang="en-NZ" dirty="0" smtClean="0"/>
              <a:t>a core responsibility for all of government </a:t>
            </a:r>
          </a:p>
          <a:p>
            <a:pPr marL="514350" indent="-514350">
              <a:buAutoNum type="arabicPeriod" startAt="2"/>
            </a:pPr>
            <a:r>
              <a:rPr lang="en-NZ" dirty="0" smtClean="0"/>
              <a:t>a key focus of communities and civil society</a:t>
            </a:r>
          </a:p>
          <a:p>
            <a:pPr marL="514350" indent="-514350">
              <a:buNone/>
            </a:pPr>
            <a:r>
              <a:rPr lang="en-NZ" dirty="0" smtClean="0"/>
              <a:t>4.  a requirement for good corporate practice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>
                <a:solidFill>
                  <a:srgbClr val="FF0000"/>
                </a:solidFill>
              </a:rPr>
              <a:t/>
            </a:r>
            <a:br>
              <a:rPr lang="en-NZ" dirty="0" smtClean="0">
                <a:solidFill>
                  <a:srgbClr val="FF0000"/>
                </a:solidFill>
              </a:rPr>
            </a:br>
            <a:r>
              <a:rPr lang="en-NZ" dirty="0" smtClean="0">
                <a:solidFill>
                  <a:srgbClr val="FF0000"/>
                </a:solidFill>
              </a:rPr>
              <a:t>Global Pledge to Make it happen</a:t>
            </a:r>
            <a:r>
              <a:rPr lang="en-NZ" dirty="0" smtClean="0"/>
              <a:t/>
            </a:r>
            <a:br>
              <a:rPr lang="en-NZ" dirty="0" smtClean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/>
          </a:bodyPr>
          <a:lstStyle/>
          <a:p>
            <a:endParaRPr lang="en-NZ" dirty="0" smtClean="0"/>
          </a:p>
          <a:p>
            <a:r>
              <a:rPr lang="en-NZ" dirty="0" smtClean="0"/>
              <a:t>All for health</a:t>
            </a:r>
          </a:p>
          <a:p>
            <a:r>
              <a:rPr lang="en-NZ" dirty="0" smtClean="0"/>
              <a:t>Closing the implementation gap</a:t>
            </a:r>
          </a:p>
          <a:p>
            <a:r>
              <a:rPr lang="en-NZ" dirty="0" smtClean="0"/>
              <a:t>Call for action</a:t>
            </a:r>
          </a:p>
          <a:p>
            <a:r>
              <a:rPr lang="en-NZ" dirty="0" smtClean="0"/>
              <a:t>Worldwide partnership</a:t>
            </a:r>
          </a:p>
          <a:p>
            <a:r>
              <a:rPr lang="en-NZ" dirty="0" smtClean="0"/>
              <a:t>Commitment to improve health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PROMOTING HEALTHY SETTING</a:t>
            </a:r>
            <a:endParaRPr lang="en-NZ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b="1" dirty="0" err="1" smtClean="0"/>
              <a:t>Yanuca</a:t>
            </a:r>
            <a:r>
              <a:rPr lang="en-US" b="1" dirty="0" smtClean="0"/>
              <a:t> Declaration </a:t>
            </a:r>
          </a:p>
          <a:p>
            <a:pPr algn="ctr">
              <a:buNone/>
            </a:pPr>
            <a:r>
              <a:rPr lang="en-US" b="1" dirty="0" smtClean="0"/>
              <a:t>1995 – </a:t>
            </a:r>
            <a:r>
              <a:rPr lang="en-US" b="1" dirty="0" smtClean="0"/>
              <a:t>2015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Healthy </a:t>
            </a:r>
            <a:r>
              <a:rPr lang="en-US" dirty="0" smtClean="0"/>
              <a:t>islands should be places where</a:t>
            </a:r>
            <a:r>
              <a:rPr lang="en-US" dirty="0" smtClean="0"/>
              <a:t>:</a:t>
            </a: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sz="3000" dirty="0" smtClean="0"/>
              <a:t>children are nurtured in body and mind;</a:t>
            </a:r>
          </a:p>
          <a:p>
            <a:pPr>
              <a:lnSpc>
                <a:spcPct val="110000"/>
              </a:lnSpc>
            </a:pPr>
            <a:r>
              <a:rPr lang="en-US" sz="3000" dirty="0" smtClean="0"/>
              <a:t>environments invite learning and leisure;</a:t>
            </a:r>
          </a:p>
          <a:p>
            <a:pPr>
              <a:lnSpc>
                <a:spcPct val="110000"/>
              </a:lnSpc>
            </a:pPr>
            <a:r>
              <a:rPr lang="en-US" sz="3000" dirty="0" smtClean="0"/>
              <a:t>people work and age with dignity;</a:t>
            </a:r>
          </a:p>
          <a:p>
            <a:pPr>
              <a:lnSpc>
                <a:spcPct val="110000"/>
              </a:lnSpc>
            </a:pPr>
            <a:r>
              <a:rPr lang="en-US" sz="3000" dirty="0" smtClean="0"/>
              <a:t>ecological balance is a source of pride.</a:t>
            </a:r>
          </a:p>
          <a:p>
            <a:pPr>
              <a:buNone/>
            </a:pP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The Healthy Islands concept </a:t>
            </a:r>
            <a:r>
              <a:rPr lang="en-US" b="1" dirty="0" smtClean="0">
                <a:solidFill>
                  <a:srgbClr val="FF0000"/>
                </a:solidFill>
              </a:rPr>
              <a:t>involves continuously: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r>
              <a:rPr lang="en-US" sz="2800" dirty="0" smtClean="0"/>
              <a:t>identifying </a:t>
            </a:r>
            <a:r>
              <a:rPr lang="en-US" sz="2800" dirty="0" smtClean="0"/>
              <a:t>and </a:t>
            </a:r>
          </a:p>
          <a:p>
            <a:r>
              <a:rPr lang="en-US" sz="2800" dirty="0" smtClean="0"/>
              <a:t>resolving priority issues related to health </a:t>
            </a:r>
            <a:r>
              <a:rPr lang="en-US" sz="2800" dirty="0" smtClean="0"/>
              <a:t>and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en-US" sz="2800" dirty="0" smtClean="0"/>
              <a:t>well-being </a:t>
            </a:r>
            <a:endParaRPr lang="en-US" sz="2800" dirty="0" smtClean="0"/>
          </a:p>
          <a:p>
            <a:r>
              <a:rPr lang="en-US" sz="2800" dirty="0" smtClean="0"/>
              <a:t>by advocating, </a:t>
            </a:r>
          </a:p>
          <a:p>
            <a:r>
              <a:rPr lang="en-US" sz="2800" dirty="0" smtClean="0"/>
              <a:t>facilitating and enabling these issues to be addressed in partnerships among communities, organizations and agencies at local, national and regional levels.’</a:t>
            </a:r>
            <a:endParaRPr lang="en-N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/>
            </a:r>
            <a:br>
              <a:rPr lang="en-NZ" dirty="0" smtClean="0"/>
            </a:br>
            <a:r>
              <a:rPr lang="en-NZ" u="sng" dirty="0" smtClean="0"/>
              <a:t>References</a:t>
            </a:r>
            <a:r>
              <a:rPr lang="en-NZ" dirty="0" smtClean="0"/>
              <a:t/>
            </a:r>
            <a:br>
              <a:rPr lang="en-NZ" dirty="0" smtClean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NZ" sz="1600" dirty="0" smtClean="0"/>
          </a:p>
          <a:p>
            <a:r>
              <a:rPr lang="en-NZ" sz="1600" dirty="0" smtClean="0"/>
              <a:t>WHO</a:t>
            </a:r>
            <a:r>
              <a:rPr lang="en-NZ" sz="1600" dirty="0" smtClean="0"/>
              <a:t>, Milestone in Health Promotion.</a:t>
            </a:r>
          </a:p>
          <a:p>
            <a:r>
              <a:rPr lang="en-NZ" sz="1600" dirty="0" smtClean="0"/>
              <a:t>WHO, </a:t>
            </a:r>
            <a:r>
              <a:rPr lang="en-NZ" sz="1600" dirty="0" err="1" smtClean="0"/>
              <a:t>Yanuca</a:t>
            </a:r>
            <a:r>
              <a:rPr lang="en-NZ" sz="1600" dirty="0" smtClean="0"/>
              <a:t> Island Declaration.</a:t>
            </a:r>
          </a:p>
          <a:p>
            <a:r>
              <a:rPr lang="en-NZ" sz="1600" dirty="0" smtClean="0"/>
              <a:t>The Ottawa and Bangkok Charters: from principles to action", SIASS, Firenze, 21-23.11.2006</a:t>
            </a:r>
            <a:endParaRPr lang="en-N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en-AU" dirty="0" smtClean="0">
                <a:solidFill>
                  <a:srgbClr val="FF0000"/>
                </a:solidFill>
              </a:rPr>
              <a:t>Health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Autofit/>
          </a:bodyPr>
          <a:lstStyle/>
          <a:p>
            <a:endParaRPr lang="en-AU" sz="2800" dirty="0" smtClean="0"/>
          </a:p>
          <a:p>
            <a:r>
              <a:rPr lang="en-AU" sz="2800" dirty="0" smtClean="0"/>
              <a:t>A </a:t>
            </a:r>
            <a:r>
              <a:rPr lang="en-AU" sz="2800" dirty="0"/>
              <a:t>state of complete </a:t>
            </a:r>
            <a:r>
              <a:rPr lang="en-AU" sz="2800" dirty="0" smtClean="0"/>
              <a:t>physical, mental </a:t>
            </a:r>
            <a:r>
              <a:rPr lang="en-AU" sz="2800" dirty="0"/>
              <a:t>and social wellbeing, and not merely the absence of disease or </a:t>
            </a:r>
            <a:r>
              <a:rPr lang="en-AU" sz="2800" dirty="0" smtClean="0"/>
              <a:t>infirmity</a:t>
            </a:r>
            <a:endParaRPr lang="en-AU" sz="2800" dirty="0"/>
          </a:p>
          <a:p>
            <a:r>
              <a:rPr lang="en-AU" sz="2800" dirty="0"/>
              <a:t>F</a:t>
            </a:r>
            <a:r>
              <a:rPr lang="en-AU" sz="2800" dirty="0" smtClean="0"/>
              <a:t>undamental human right</a:t>
            </a:r>
          </a:p>
          <a:p>
            <a:r>
              <a:rPr lang="en-AU" sz="2800" dirty="0" smtClean="0"/>
              <a:t>Attainment </a:t>
            </a:r>
            <a:r>
              <a:rPr lang="en-AU" sz="2800" dirty="0"/>
              <a:t>of the highest possible level of health </a:t>
            </a:r>
            <a:r>
              <a:rPr lang="en-AU" sz="2800" dirty="0" smtClean="0"/>
              <a:t>is a world-wide </a:t>
            </a:r>
            <a:r>
              <a:rPr lang="en-AU" sz="2800" dirty="0"/>
              <a:t>social goal </a:t>
            </a:r>
            <a:endParaRPr lang="en-AU" sz="2800" dirty="0" smtClean="0"/>
          </a:p>
          <a:p>
            <a:r>
              <a:rPr lang="en-AU" sz="2800" dirty="0" smtClean="0"/>
              <a:t>requires </a:t>
            </a:r>
            <a:r>
              <a:rPr lang="en-AU" sz="2800" dirty="0"/>
              <a:t>the action of </a:t>
            </a:r>
            <a:r>
              <a:rPr lang="en-AU" sz="2800" dirty="0" smtClean="0"/>
              <a:t>many other </a:t>
            </a:r>
            <a:r>
              <a:rPr lang="en-AU" sz="2800" dirty="0"/>
              <a:t>social and economic sectors in addition to the health sector.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II</a:t>
            </a:r>
            <a:br>
              <a:rPr lang="en-AU" b="1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72164"/>
          </a:xfrm>
        </p:spPr>
        <p:txBody>
          <a:bodyPr>
            <a:normAutofit fontScale="92500" lnSpcReduction="10000"/>
          </a:bodyPr>
          <a:lstStyle/>
          <a:p>
            <a:r>
              <a:rPr lang="en-AU" sz="2000" dirty="0" smtClean="0"/>
              <a:t>The </a:t>
            </a:r>
            <a:r>
              <a:rPr lang="en-AU" sz="2000" dirty="0"/>
              <a:t>existing gross inequality in the health status of the people </a:t>
            </a:r>
            <a:r>
              <a:rPr lang="en-AU" sz="2000" dirty="0" smtClean="0"/>
              <a:t>particularly between </a:t>
            </a:r>
            <a:r>
              <a:rPr lang="en-AU" sz="2000" dirty="0" smtClean="0"/>
              <a:t>developed </a:t>
            </a:r>
            <a:r>
              <a:rPr lang="en-AU" sz="2000" dirty="0"/>
              <a:t>and developing countries as well as within countries is politically, socially </a:t>
            </a:r>
            <a:r>
              <a:rPr lang="en-AU" sz="2000" dirty="0" smtClean="0"/>
              <a:t>and economically </a:t>
            </a:r>
            <a:r>
              <a:rPr lang="en-AU" sz="2000" dirty="0"/>
              <a:t>unacceptable and </a:t>
            </a:r>
            <a:r>
              <a:rPr lang="en-AU" sz="2000" dirty="0" smtClean="0"/>
              <a:t>is a common concern </a:t>
            </a:r>
            <a:r>
              <a:rPr lang="en-AU" sz="2000" dirty="0"/>
              <a:t>to all countries</a:t>
            </a:r>
            <a:r>
              <a:rPr lang="en-AU" dirty="0" smtClean="0"/>
              <a:t>.</a:t>
            </a:r>
          </a:p>
          <a:p>
            <a:pPr>
              <a:buNone/>
            </a:pPr>
            <a:r>
              <a:rPr lang="en-AU" dirty="0"/>
              <a:t> </a:t>
            </a:r>
            <a:r>
              <a:rPr lang="en-AU" dirty="0" smtClean="0"/>
              <a:t>                                  </a:t>
            </a:r>
            <a:r>
              <a:rPr lang="en-AU" b="1" dirty="0" smtClean="0"/>
              <a:t>      </a:t>
            </a:r>
            <a:r>
              <a:rPr lang="en-AU" b="1" dirty="0" smtClean="0"/>
              <a:t>    </a:t>
            </a:r>
            <a:r>
              <a:rPr lang="en-AU" b="1" dirty="0" smtClean="0"/>
              <a:t>III</a:t>
            </a:r>
          </a:p>
          <a:p>
            <a:r>
              <a:rPr lang="en-AU" sz="2000" dirty="0" smtClean="0"/>
              <a:t>reduction </a:t>
            </a:r>
            <a:r>
              <a:rPr lang="en-AU" sz="2000" dirty="0"/>
              <a:t>of the </a:t>
            </a:r>
            <a:r>
              <a:rPr lang="en-AU" sz="2000" dirty="0" smtClean="0"/>
              <a:t>gap between </a:t>
            </a:r>
            <a:r>
              <a:rPr lang="en-AU" sz="2000" dirty="0"/>
              <a:t>the health status of the developing and developed countries</a:t>
            </a:r>
            <a:r>
              <a:rPr lang="en-AU" sz="2000" dirty="0" smtClean="0"/>
              <a:t>.</a:t>
            </a:r>
          </a:p>
          <a:p>
            <a:endParaRPr lang="en-AU" sz="2000" dirty="0">
              <a:solidFill>
                <a:srgbClr val="FF0000"/>
              </a:solidFill>
            </a:endParaRPr>
          </a:p>
          <a:p>
            <a:r>
              <a:rPr lang="en-AU" sz="2000" dirty="0"/>
              <a:t>promotion </a:t>
            </a:r>
            <a:r>
              <a:rPr lang="en-AU" sz="2000" dirty="0" smtClean="0"/>
              <a:t>and protection </a:t>
            </a:r>
            <a:r>
              <a:rPr lang="en-AU" sz="2000" dirty="0"/>
              <a:t>of the health of the </a:t>
            </a:r>
            <a:r>
              <a:rPr lang="en-AU" sz="2000" dirty="0" smtClean="0"/>
              <a:t>people </a:t>
            </a:r>
          </a:p>
          <a:p>
            <a:r>
              <a:rPr lang="en-AU" sz="2000" dirty="0" smtClean="0"/>
              <a:t>is </a:t>
            </a:r>
            <a:r>
              <a:rPr lang="en-AU" sz="2000" dirty="0"/>
              <a:t>essential to sustained economic and </a:t>
            </a:r>
            <a:r>
              <a:rPr lang="en-AU" sz="2000" dirty="0" smtClean="0"/>
              <a:t>social development</a:t>
            </a:r>
          </a:p>
          <a:p>
            <a:r>
              <a:rPr lang="en-AU" sz="2000" dirty="0" smtClean="0"/>
              <a:t>contributes </a:t>
            </a:r>
            <a:r>
              <a:rPr lang="en-AU" sz="2000" dirty="0"/>
              <a:t>to a better quality of life and to world peace</a:t>
            </a:r>
            <a:r>
              <a:rPr lang="en-AU" sz="2000" dirty="0" smtClean="0"/>
              <a:t>.</a:t>
            </a:r>
          </a:p>
          <a:p>
            <a:endParaRPr lang="en-AU" sz="2000" dirty="0" smtClean="0"/>
          </a:p>
          <a:p>
            <a:pPr>
              <a:buNone/>
            </a:pPr>
            <a:r>
              <a:rPr lang="en-AU" sz="3000" dirty="0" smtClean="0">
                <a:solidFill>
                  <a:srgbClr val="FF0000"/>
                </a:solidFill>
              </a:rPr>
              <a:t>                                             </a:t>
            </a:r>
            <a:r>
              <a:rPr lang="en-AU" sz="3000" dirty="0" smtClean="0">
                <a:solidFill>
                  <a:srgbClr val="FF0000"/>
                </a:solidFill>
              </a:rPr>
              <a:t>  </a:t>
            </a:r>
            <a:r>
              <a:rPr lang="en-AU" sz="3000" b="1" dirty="0" smtClean="0"/>
              <a:t>IV</a:t>
            </a:r>
            <a:endParaRPr lang="en-AU" sz="3000" b="1" dirty="0" smtClean="0"/>
          </a:p>
          <a:p>
            <a:r>
              <a:rPr lang="en-AU" sz="2000" b="1" dirty="0" smtClean="0"/>
              <a:t>The </a:t>
            </a:r>
            <a:r>
              <a:rPr lang="en-AU" sz="2000" b="1" dirty="0" smtClean="0"/>
              <a:t>people </a:t>
            </a:r>
            <a:r>
              <a:rPr lang="en-AU" sz="2000" dirty="0" smtClean="0"/>
              <a:t>have </a:t>
            </a:r>
            <a:r>
              <a:rPr lang="en-AU" sz="2000" dirty="0"/>
              <a:t>the right and duty to participate individually and collectively in the planning </a:t>
            </a:r>
            <a:r>
              <a:rPr lang="en-AU" sz="2000" dirty="0" smtClean="0"/>
              <a:t>and implementation </a:t>
            </a:r>
            <a:r>
              <a:rPr lang="en-AU" sz="2000" dirty="0"/>
              <a:t>of their health care</a:t>
            </a:r>
            <a:r>
              <a:rPr lang="en-AU" sz="2000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AU" dirty="0" smtClean="0"/>
              <a:t>                                   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V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NZ" dirty="0" smtClean="0"/>
              <a:t>A main social target by the year 2000 of a level of health that will permit them to lead a socially and economically productive life. </a:t>
            </a:r>
          </a:p>
          <a:p>
            <a:pPr>
              <a:buNone/>
            </a:pPr>
            <a:r>
              <a:rPr lang="en-NZ" dirty="0" smtClean="0"/>
              <a:t>Primary health care is the key to attaining this target as part of development in the spirit of social justice. 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VI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/>
              <a:t>Primary health </a:t>
            </a:r>
            <a:r>
              <a:rPr lang="en-AU" dirty="0" smtClean="0"/>
              <a:t>care </a:t>
            </a:r>
            <a:r>
              <a:rPr lang="en-AU" dirty="0"/>
              <a:t>first level of contact of </a:t>
            </a:r>
            <a:r>
              <a:rPr lang="en-AU" dirty="0" smtClean="0"/>
              <a:t>individuals.</a:t>
            </a:r>
          </a:p>
          <a:p>
            <a:endParaRPr lang="en-AU" dirty="0" smtClean="0"/>
          </a:p>
          <a:p>
            <a:r>
              <a:rPr lang="en-AU" dirty="0" smtClean="0"/>
              <a:t>essential health care based on practical, scientifically sound and socially acceptable methods and technology made universally accessible to individuals and families in the community at a cost that the community and country can afford to maintain at every stage of their development in the spirit of self reliance and self-determination.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en-NZ" dirty="0" smtClean="0">
                <a:solidFill>
                  <a:srgbClr val="FF0000"/>
                </a:solidFill>
              </a:rPr>
              <a:t>Components of PHC</a:t>
            </a:r>
            <a:endParaRPr lang="en-NZ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85860"/>
            <a:ext cx="4038600" cy="4929222"/>
          </a:xfrm>
        </p:spPr>
        <p:txBody>
          <a:bodyPr>
            <a:noAutofit/>
          </a:bodyPr>
          <a:lstStyle/>
          <a:p>
            <a:r>
              <a:rPr lang="en-NZ" sz="1400" dirty="0" smtClean="0"/>
              <a:t>reflects and evolves from the economic conditions and sociocultural and political characteristics of the </a:t>
            </a:r>
            <a:r>
              <a:rPr lang="en-NZ" sz="1400" dirty="0" smtClean="0"/>
              <a:t>country</a:t>
            </a:r>
            <a:endParaRPr lang="en-NZ" sz="1400" dirty="0" smtClean="0"/>
          </a:p>
          <a:p>
            <a:r>
              <a:rPr lang="en-NZ" sz="1400" dirty="0" smtClean="0"/>
              <a:t>addresses </a:t>
            </a:r>
            <a:r>
              <a:rPr lang="en-NZ" sz="1400" dirty="0" smtClean="0"/>
              <a:t>health problems, provides </a:t>
            </a:r>
            <a:r>
              <a:rPr lang="en-NZ" sz="1400" dirty="0" err="1" smtClean="0"/>
              <a:t>promotive</a:t>
            </a:r>
            <a:r>
              <a:rPr lang="en-NZ" sz="1400" dirty="0" smtClean="0"/>
              <a:t>, preventive, curative and rehabilitative services </a:t>
            </a:r>
            <a:r>
              <a:rPr lang="en-NZ" sz="1400" dirty="0" smtClean="0"/>
              <a:t>accordingly</a:t>
            </a:r>
            <a:endParaRPr lang="en-NZ" sz="1400" dirty="0" smtClean="0"/>
          </a:p>
          <a:p>
            <a:r>
              <a:rPr lang="en-NZ" sz="1400" b="1" dirty="0" smtClean="0"/>
              <a:t>includes</a:t>
            </a:r>
            <a:r>
              <a:rPr lang="en-NZ" sz="1400" b="1" dirty="0" smtClean="0"/>
              <a:t>:</a:t>
            </a:r>
          </a:p>
          <a:p>
            <a:r>
              <a:rPr lang="en-NZ" sz="1400" dirty="0" smtClean="0"/>
              <a:t>education </a:t>
            </a:r>
            <a:r>
              <a:rPr lang="en-NZ" sz="1400" dirty="0" smtClean="0"/>
              <a:t>and the methods of preventing and controlling them</a:t>
            </a:r>
          </a:p>
          <a:p>
            <a:r>
              <a:rPr lang="en-NZ" sz="1400" dirty="0" smtClean="0"/>
              <a:t>promotion of food and proper nutrition</a:t>
            </a:r>
          </a:p>
          <a:p>
            <a:r>
              <a:rPr lang="en-NZ" sz="1400" dirty="0" smtClean="0"/>
              <a:t> adequate supply of safe water and basic sanitation</a:t>
            </a:r>
          </a:p>
          <a:p>
            <a:r>
              <a:rPr lang="en-NZ" sz="1400" b="1" dirty="0" smtClean="0"/>
              <a:t>maternal and child health care</a:t>
            </a:r>
          </a:p>
          <a:p>
            <a:pPr>
              <a:buFont typeface="Wingdings" pitchFamily="2" charset="2"/>
              <a:buChar char="§"/>
            </a:pPr>
            <a:r>
              <a:rPr lang="en-NZ" sz="1400" dirty="0" smtClean="0"/>
              <a:t>FP</a:t>
            </a:r>
          </a:p>
          <a:p>
            <a:pPr>
              <a:buFont typeface="Wingdings" pitchFamily="2" charset="2"/>
              <a:buChar char="§"/>
            </a:pPr>
            <a:r>
              <a:rPr lang="en-NZ" sz="1400" dirty="0" smtClean="0"/>
              <a:t>Immunization</a:t>
            </a:r>
          </a:p>
          <a:p>
            <a:pPr>
              <a:buFont typeface="Wingdings" pitchFamily="2" charset="2"/>
              <a:buChar char="§"/>
            </a:pPr>
            <a:r>
              <a:rPr lang="en-NZ" sz="1400" dirty="0" smtClean="0"/>
              <a:t>prevention </a:t>
            </a:r>
            <a:r>
              <a:rPr lang="en-NZ" sz="1400" dirty="0" smtClean="0"/>
              <a:t>and control of locally endemic disease</a:t>
            </a:r>
          </a:p>
          <a:p>
            <a:pPr>
              <a:buFont typeface="Wingdings" pitchFamily="2" charset="2"/>
              <a:buChar char="§"/>
            </a:pPr>
            <a:r>
              <a:rPr lang="en-NZ" sz="1400" dirty="0" smtClean="0"/>
              <a:t>appropriate treatment of common diseases and injuries</a:t>
            </a:r>
          </a:p>
          <a:p>
            <a:pPr>
              <a:buFont typeface="Wingdings" pitchFamily="2" charset="2"/>
              <a:buChar char="§"/>
            </a:pPr>
            <a:r>
              <a:rPr lang="en-NZ" sz="1400" dirty="0" smtClean="0"/>
              <a:t>provision of essential drugs; </a:t>
            </a:r>
            <a:endParaRPr lang="en-NZ" sz="1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28736"/>
            <a:ext cx="4038600" cy="4857784"/>
          </a:xfrm>
        </p:spPr>
        <p:txBody>
          <a:bodyPr>
            <a:normAutofit fontScale="62500" lnSpcReduction="20000"/>
          </a:bodyPr>
          <a:lstStyle/>
          <a:p>
            <a:r>
              <a:rPr lang="en-NZ" dirty="0" smtClean="0"/>
              <a:t>in addition to the health sector, all related sectors and aspects of national and community development</a:t>
            </a:r>
          </a:p>
          <a:p>
            <a:endParaRPr lang="en-NZ" dirty="0" smtClean="0"/>
          </a:p>
          <a:p>
            <a:r>
              <a:rPr lang="en-NZ" dirty="0" smtClean="0"/>
              <a:t>requires and promotes maximum community and individual self-reliance and participation in the planning, organization, operation and control of primary health care</a:t>
            </a:r>
          </a:p>
          <a:p>
            <a:endParaRPr lang="en-NZ" dirty="0" smtClean="0"/>
          </a:p>
          <a:p>
            <a:r>
              <a:rPr lang="en-NZ" dirty="0" smtClean="0"/>
              <a:t>relies, at local and referral levels, on health workers, including physicians, nurses, midwives, auxiliaries and community workers as applicable, as well as traditional practitioners as needed,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sz="3100" b="1" dirty="0" smtClean="0"/>
              <a:t>VIII</a:t>
            </a:r>
            <a:r>
              <a:rPr lang="en-AU" b="1" dirty="0" smtClean="0"/>
              <a:t/>
            </a:r>
            <a:br>
              <a:rPr lang="en-AU" b="1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r>
              <a:rPr lang="en-AU" sz="2400" dirty="0" smtClean="0"/>
              <a:t>All </a:t>
            </a:r>
            <a:r>
              <a:rPr lang="en-AU" sz="2400" dirty="0"/>
              <a:t>governments should formulate national policies, strategies and plans of action </a:t>
            </a:r>
            <a:r>
              <a:rPr lang="en-AU" sz="2400" dirty="0" smtClean="0"/>
              <a:t>to launch </a:t>
            </a:r>
            <a:r>
              <a:rPr lang="en-AU" sz="2400" dirty="0"/>
              <a:t>and sustain primary health care as </a:t>
            </a:r>
            <a:r>
              <a:rPr lang="en-AU" sz="2400" dirty="0" smtClean="0"/>
              <a:t>part of </a:t>
            </a:r>
            <a:r>
              <a:rPr lang="en-AU" sz="2400" dirty="0"/>
              <a:t>a comprehensive national health </a:t>
            </a:r>
            <a:r>
              <a:rPr lang="en-AU" sz="2400" dirty="0" smtClean="0"/>
              <a:t>system and </a:t>
            </a:r>
            <a:r>
              <a:rPr lang="en-AU" sz="2400" dirty="0"/>
              <a:t>in coordination with other sectors</a:t>
            </a:r>
            <a:r>
              <a:rPr lang="en-AU" sz="2400" dirty="0" smtClean="0"/>
              <a:t>.</a:t>
            </a:r>
          </a:p>
          <a:p>
            <a:pPr>
              <a:buNone/>
            </a:pPr>
            <a:r>
              <a:rPr lang="en-AU" sz="2400" dirty="0"/>
              <a:t> </a:t>
            </a:r>
            <a:r>
              <a:rPr lang="en-AU" sz="2400" dirty="0" smtClean="0"/>
              <a:t>                             </a:t>
            </a:r>
          </a:p>
          <a:p>
            <a:pPr>
              <a:buNone/>
            </a:pPr>
            <a:r>
              <a:rPr lang="en-AU" sz="2400" dirty="0" smtClean="0"/>
              <a:t>                                    </a:t>
            </a:r>
            <a:r>
              <a:rPr lang="en-AU" sz="2400" dirty="0" smtClean="0"/>
              <a:t>                    </a:t>
            </a:r>
            <a:r>
              <a:rPr lang="en-AU" b="1" dirty="0" smtClean="0"/>
              <a:t>IX</a:t>
            </a:r>
            <a:endParaRPr lang="en-AU" b="1" dirty="0"/>
          </a:p>
          <a:p>
            <a:r>
              <a:rPr lang="en-AU" sz="2400" dirty="0"/>
              <a:t>All countries should cooperate in a spirit of partnership and service to ensure </a:t>
            </a:r>
            <a:r>
              <a:rPr lang="en-AU" sz="2400" dirty="0" smtClean="0"/>
              <a:t>primary health </a:t>
            </a:r>
            <a:r>
              <a:rPr lang="en-AU" sz="2400" dirty="0"/>
              <a:t>care for all people since the attainment of health by people in any one </a:t>
            </a:r>
            <a:r>
              <a:rPr lang="en-AU" sz="2400" dirty="0" smtClean="0"/>
              <a:t>country directly </a:t>
            </a:r>
            <a:r>
              <a:rPr lang="en-AU" sz="2400" dirty="0"/>
              <a:t>concerns and benefits every other country.</a:t>
            </a:r>
            <a:r>
              <a:rPr lang="en-AU" sz="2400" dirty="0" smtClean="0"/>
              <a:t>        </a:t>
            </a:r>
            <a:endParaRPr lang="en-A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</TotalTime>
  <Words>2014</Words>
  <Application>Microsoft Office PowerPoint</Application>
  <PresentationFormat>On-screen Show (4:3)</PresentationFormat>
  <Paragraphs>300</Paragraphs>
  <Slides>37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Viseisei Sai Health Centre </vt:lpstr>
      <vt:lpstr>Content Page</vt:lpstr>
      <vt:lpstr>Alma Atta</vt:lpstr>
      <vt:lpstr>Health</vt:lpstr>
      <vt:lpstr>II </vt:lpstr>
      <vt:lpstr>V</vt:lpstr>
      <vt:lpstr>VI</vt:lpstr>
      <vt:lpstr>Components of PHC</vt:lpstr>
      <vt:lpstr>VIII </vt:lpstr>
      <vt:lpstr>X</vt:lpstr>
      <vt:lpstr>Selective Primary Health Care</vt:lpstr>
      <vt:lpstr>Case Study</vt:lpstr>
      <vt:lpstr>Results</vt:lpstr>
      <vt:lpstr>Ottawa Charter</vt:lpstr>
      <vt:lpstr>PowerPoint Presentation</vt:lpstr>
      <vt:lpstr>Health Promotion </vt:lpstr>
      <vt:lpstr>PowerPoint Presentation</vt:lpstr>
      <vt:lpstr>Prerequisites for Health </vt:lpstr>
      <vt:lpstr>5 Action Plan</vt:lpstr>
      <vt:lpstr> Build Healthy Public Policy </vt:lpstr>
      <vt:lpstr>Strengthen Community Actions</vt:lpstr>
      <vt:lpstr>Reorient Health Services</vt:lpstr>
      <vt:lpstr>Adelaide Recommendations on Healthy  Public Policy  </vt:lpstr>
      <vt:lpstr> 4 Key Areas</vt:lpstr>
      <vt:lpstr>Sundsvall Statement on Supportive Environments for Health</vt:lpstr>
      <vt:lpstr>PowerPoint Presentation</vt:lpstr>
      <vt:lpstr>Proposals for Action</vt:lpstr>
      <vt:lpstr>PowerPoint Presentation</vt:lpstr>
      <vt:lpstr>Jakarta Declaration on Leading Health Promotion into the 21st Century </vt:lpstr>
      <vt:lpstr>Priorities for health promotion in the 21st Century </vt:lpstr>
      <vt:lpstr>PowerPoint Presentation</vt:lpstr>
      <vt:lpstr>Addressing the determinants of health </vt:lpstr>
      <vt:lpstr>Four key commitments</vt:lpstr>
      <vt:lpstr> Global Pledge to Make it happen </vt:lpstr>
      <vt:lpstr>PROMOTING HEALTHY SETTING</vt:lpstr>
      <vt:lpstr>PowerPoint Presentation</vt:lpstr>
      <vt:lpstr> References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Viseisei Sai Health Centre Attachment</dc:title>
  <dc:creator>Misaeli Funaki</dc:creator>
  <cp:lastModifiedBy>Lucy</cp:lastModifiedBy>
  <cp:revision>23</cp:revision>
  <dcterms:created xsi:type="dcterms:W3CDTF">2015-05-11T17:15:28Z</dcterms:created>
  <dcterms:modified xsi:type="dcterms:W3CDTF">2015-05-18T21:41:29Z</dcterms:modified>
</cp:coreProperties>
</file>