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273" r:id="rId3"/>
    <p:sldId id="258" r:id="rId4"/>
    <p:sldId id="259" r:id="rId5"/>
    <p:sldId id="260" r:id="rId6"/>
    <p:sldId id="269" r:id="rId7"/>
    <p:sldId id="261" r:id="rId8"/>
    <p:sldId id="270" r:id="rId9"/>
    <p:sldId id="271" r:id="rId10"/>
    <p:sldId id="272" r:id="rId11"/>
    <p:sldId id="277" r:id="rId12"/>
    <p:sldId id="278" r:id="rId13"/>
    <p:sldId id="279" r:id="rId14"/>
    <p:sldId id="276" r:id="rId15"/>
    <p:sldId id="275" r:id="rId16"/>
    <p:sldId id="274" r:id="rId17"/>
    <p:sldId id="280" r:id="rId18"/>
    <p:sldId id="265" r:id="rId19"/>
    <p:sldId id="266"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65977" autoAdjust="0"/>
  </p:normalViewPr>
  <p:slideViewPr>
    <p:cSldViewPr>
      <p:cViewPr>
        <p:scale>
          <a:sx n="48" d="100"/>
          <a:sy n="48" d="100"/>
        </p:scale>
        <p:origin x="-2004" y="-25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4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CACA5A4-C0C0-4AD6-AF7C-D7B27960C1EF}" type="datetimeFigureOut">
              <a:rPr lang="en-US" smtClean="0"/>
              <a:pPr/>
              <a:t>6/18/2015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00F7BA-25E8-4164-9105-E15CFE5B9A16}" type="slidenum">
              <a:rPr lang="en-US" smtClean="0"/>
              <a:pPr/>
              <a:t>‹#›</a:t>
            </a:fld>
            <a:endParaRPr lang="en-US"/>
          </a:p>
        </p:txBody>
      </p:sp>
    </p:spTree>
    <p:extLst>
      <p:ext uri="{BB962C8B-B14F-4D97-AF65-F5344CB8AC3E}">
        <p14:creationId xmlns:p14="http://schemas.microsoft.com/office/powerpoint/2010/main" val="37411344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700F7BA-25E8-4164-9105-E15CFE5B9A16}" type="slidenum">
              <a:rPr lang="en-US" smtClean="0"/>
              <a:pPr/>
              <a:t>5</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marL="171450"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28 % overall population overweight ;18% </a:t>
            </a:r>
            <a:r>
              <a:rPr lang="en-US" sz="1200" b="0" i="0" u="none" strike="noStrike" kern="1200" baseline="0" dirty="0" err="1" smtClean="0">
                <a:solidFill>
                  <a:schemeClr val="tx1"/>
                </a:solidFill>
                <a:latin typeface="+mn-lt"/>
                <a:ea typeface="+mn-ea"/>
                <a:cs typeface="+mn-cs"/>
              </a:rPr>
              <a:t>obese,females</a:t>
            </a:r>
            <a:r>
              <a:rPr lang="en-US" sz="1200" b="0" i="0" u="none" strike="noStrike" kern="1200" baseline="0" dirty="0" smtClean="0">
                <a:solidFill>
                  <a:schemeClr val="tx1"/>
                </a:solidFill>
                <a:latin typeface="+mn-lt"/>
                <a:ea typeface="+mn-ea"/>
                <a:cs typeface="+mn-cs"/>
              </a:rPr>
              <a:t> more obese comparatively to male (9.8%)</a:t>
            </a:r>
          </a:p>
          <a:p>
            <a:pPr marL="171450" indent="-171450">
              <a:buFont typeface="Arial" panose="020B0604020202020204" pitchFamily="34" charset="0"/>
              <a:buChar char="•"/>
            </a:pPr>
            <a:endParaRPr lang="en-US" sz="1200" b="0" i="0" u="none" strike="noStrike" kern="1200" baseline="0" dirty="0" smtClean="0">
              <a:solidFill>
                <a:schemeClr val="tx1"/>
              </a:solidFill>
              <a:latin typeface="+mn-lt"/>
              <a:ea typeface="+mn-ea"/>
              <a:cs typeface="+mn-cs"/>
            </a:endParaRPr>
          </a:p>
          <a:p>
            <a:pPr marL="171450"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World has too much to lose when we allow women to die from almost entirely preventable causes improving access to family planning, tackling infectious diseases, and addressing NCDs. Health systems must be equipped to prevent, diagnose and treat through an integrated approach, particularly given that NCDs increasingly threaten the same women that have been the targets of reproductive health and maternal health efforts over the past decades. We need health systems to keep pace with all women's health needs, from childhood through old age</a:t>
            </a:r>
          </a:p>
          <a:p>
            <a:pPr marL="171450"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increasing evidence that low birth weight leads to diabetes and heart disease later in life. So governments and donor agencies can make an important investment in educating women about having healthy pregnancies and avoiding low birth weight babies. This will not only save women's lives during childbirth but also help set their children up for a healthy future, with less risk for chronic Disease</a:t>
            </a:r>
          </a:p>
          <a:p>
            <a:pPr marL="171450"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stopping tobacco use, increasing physical activity and eating a healthy diet can prevent 80 percent of heart disease and diabetes cases, and 40 percent of cancers. Teaching women about NCD prevention by promoting healthy lifestyles will result in women not only changing their own lives, but also steer their families and entire communities towards healthy living. Educated and empowered women can work to build a healthier, more sustainable world and lift families out of poverty.</a:t>
            </a:r>
          </a:p>
          <a:p>
            <a:pPr marL="171450"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another reason why it is smart to educate women about their health and reducing NCDs: They will ensure that the next generation is cared for. Empowered women will ask world leaders to reduce the marketing of </a:t>
            </a:r>
            <a:r>
              <a:rPr lang="en-US" sz="1200" b="0" i="0" u="none" strike="noStrike" kern="1200" baseline="0" dirty="0" err="1" smtClean="0">
                <a:solidFill>
                  <a:schemeClr val="tx1"/>
                </a:solidFill>
                <a:latin typeface="+mn-lt"/>
                <a:ea typeface="+mn-ea"/>
                <a:cs typeface="+mn-cs"/>
              </a:rPr>
              <a:t>caloriedense</a:t>
            </a:r>
            <a:r>
              <a:rPr lang="en-US" sz="1200" b="0" i="0" u="none" strike="noStrike" kern="1200" baseline="0" dirty="0" smtClean="0">
                <a:solidFill>
                  <a:schemeClr val="tx1"/>
                </a:solidFill>
                <a:latin typeface="+mn-lt"/>
                <a:ea typeface="+mn-ea"/>
                <a:cs typeface="+mn-cs"/>
              </a:rPr>
              <a:t> junk foods, tobacco and alcohol to children and adolescents. They will demand that tobacco products are taxed and sugary soft drinks banned in schools. They will make healthier nutrition choices during their pregnancies and afterward. The status quo is not OK. The future of our children – and that of the children of the future – is at stake</a:t>
            </a:r>
            <a:endParaRPr lang="en-US" dirty="0"/>
          </a:p>
        </p:txBody>
      </p:sp>
      <p:sp>
        <p:nvSpPr>
          <p:cNvPr id="4" name="Slide Number Placeholder 3"/>
          <p:cNvSpPr>
            <a:spLocks noGrp="1"/>
          </p:cNvSpPr>
          <p:nvPr>
            <p:ph type="sldNum" sz="quarter" idx="10"/>
          </p:nvPr>
        </p:nvSpPr>
        <p:spPr/>
        <p:txBody>
          <a:bodyPr/>
          <a:lstStyle/>
          <a:p>
            <a:fld id="{7700F7BA-25E8-4164-9105-E15CFE5B9A16}" type="slidenum">
              <a:rPr lang="en-US" smtClean="0"/>
              <a:pPr/>
              <a:t>11</a:t>
            </a:fld>
            <a:endParaRPr lang="en-US"/>
          </a:p>
        </p:txBody>
      </p:sp>
    </p:spTree>
    <p:extLst>
      <p:ext uri="{BB962C8B-B14F-4D97-AF65-F5344CB8AC3E}">
        <p14:creationId xmlns:p14="http://schemas.microsoft.com/office/powerpoint/2010/main" val="25985530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Concentrations of luteinizing hormone (LH) are elevated in 45-75% of cases in a reported series, and a raised testosterone is seen in 80% of patients5 ; these are the usual biochemical indicators of the presence of this syndrome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prevalence of early pregnancy loss in a population of women with PCOS was significantly greater in the overweight group (47%) compared with 27% in the lean group.</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7700F7BA-25E8-4164-9105-E15CFE5B9A16}" type="slidenum">
              <a:rPr lang="en-US" smtClean="0"/>
              <a:pPr/>
              <a:t>12</a:t>
            </a:fld>
            <a:endParaRPr lang="en-US"/>
          </a:p>
        </p:txBody>
      </p:sp>
    </p:spTree>
    <p:extLst>
      <p:ext uri="{BB962C8B-B14F-4D97-AF65-F5344CB8AC3E}">
        <p14:creationId xmlns:p14="http://schemas.microsoft.com/office/powerpoint/2010/main" val="13004491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One hypothesis suggested that an increase in the androgenic microenvironment of the follicle could decrease oocyte quality. Weight loss has been shown to restore cycle regularity, and sex hormone concentrations, which does indicate that it is the obesity which exacerbates reproductive problems.</a:t>
            </a:r>
          </a:p>
          <a:p>
            <a:endParaRPr lang="en-US" dirty="0"/>
          </a:p>
        </p:txBody>
      </p:sp>
      <p:sp>
        <p:nvSpPr>
          <p:cNvPr id="4" name="Slide Number Placeholder 3"/>
          <p:cNvSpPr>
            <a:spLocks noGrp="1"/>
          </p:cNvSpPr>
          <p:nvPr>
            <p:ph type="sldNum" sz="quarter" idx="10"/>
          </p:nvPr>
        </p:nvSpPr>
        <p:spPr/>
        <p:txBody>
          <a:bodyPr/>
          <a:lstStyle/>
          <a:p>
            <a:fld id="{7700F7BA-25E8-4164-9105-E15CFE5B9A16}" type="slidenum">
              <a:rPr lang="en-US" smtClean="0"/>
              <a:pPr/>
              <a:t>13</a:t>
            </a:fld>
            <a:endParaRPr lang="en-US" dirty="0"/>
          </a:p>
        </p:txBody>
      </p:sp>
    </p:spTree>
    <p:extLst>
      <p:ext uri="{BB962C8B-B14F-4D97-AF65-F5344CB8AC3E}">
        <p14:creationId xmlns:p14="http://schemas.microsoft.com/office/powerpoint/2010/main" val="27037239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Epidural or spinal</a:t>
            </a:r>
            <a:r>
              <a:rPr lang="en-US" baseline="0" dirty="0" smtClean="0"/>
              <a:t> </a:t>
            </a:r>
            <a:r>
              <a:rPr lang="en-US" dirty="0" err="1" smtClean="0"/>
              <a:t>anaesthesia</a:t>
            </a:r>
            <a:r>
              <a:rPr lang="en-US" dirty="0" smtClean="0"/>
              <a:t> is recommended in the obese pregnant patient</a:t>
            </a:r>
            <a:r>
              <a:rPr lang="en-US" baseline="0" dirty="0" smtClean="0"/>
              <a:t> </a:t>
            </a:r>
            <a:r>
              <a:rPr lang="en-US" dirty="0" smtClean="0"/>
              <a:t>when </a:t>
            </a:r>
            <a:r>
              <a:rPr lang="en-US" dirty="0" err="1" smtClean="0"/>
              <a:t>anaesthesia</a:t>
            </a:r>
            <a:r>
              <a:rPr lang="en-US" dirty="0" smtClean="0"/>
              <a:t> is required. However it may be </a:t>
            </a:r>
            <a:r>
              <a:rPr lang="en-US" dirty="0" err="1" smtClean="0"/>
              <a:t>technicall</a:t>
            </a:r>
            <a:r>
              <a:rPr lang="en-US" baseline="0" dirty="0" smtClean="0"/>
              <a:t> </a:t>
            </a:r>
            <a:r>
              <a:rPr lang="en-US" dirty="0" err="1" smtClean="0"/>
              <a:t>diffi</a:t>
            </a:r>
            <a:r>
              <a:rPr lang="en-US" dirty="0" smtClean="0"/>
              <a:t> cult or impossible to administer this at times because</a:t>
            </a:r>
            <a:r>
              <a:rPr lang="en-US" baseline="0" dirty="0" smtClean="0"/>
              <a:t> </a:t>
            </a:r>
            <a:r>
              <a:rPr lang="en-US" dirty="0" smtClean="0"/>
              <a:t>of obscured landmarks, </a:t>
            </a:r>
            <a:r>
              <a:rPr lang="en-US" dirty="0" err="1" smtClean="0"/>
              <a:t>diffi</a:t>
            </a:r>
            <a:r>
              <a:rPr lang="en-US" dirty="0" smtClean="0"/>
              <a:t> cult positioning, and excessive</a:t>
            </a:r>
            <a:r>
              <a:rPr lang="en-US" baseline="0" dirty="0" smtClean="0"/>
              <a:t> </a:t>
            </a:r>
            <a:r>
              <a:rPr lang="en-US" dirty="0" smtClean="0"/>
              <a:t>layers of adipose tissue. General </a:t>
            </a:r>
            <a:r>
              <a:rPr lang="en-US" dirty="0" err="1" smtClean="0"/>
              <a:t>anaesthesia</a:t>
            </a:r>
            <a:r>
              <a:rPr lang="en-US" dirty="0" smtClean="0"/>
              <a:t> in obese</a:t>
            </a:r>
            <a:r>
              <a:rPr lang="en-US" baseline="0" dirty="0" smtClean="0"/>
              <a:t> </a:t>
            </a:r>
            <a:r>
              <a:rPr lang="en-US" dirty="0" smtClean="0"/>
              <a:t>pregnant women also poses several challenges like </a:t>
            </a:r>
            <a:r>
              <a:rPr lang="en-US" dirty="0" err="1" smtClean="0"/>
              <a:t>diffi</a:t>
            </a:r>
            <a:r>
              <a:rPr lang="en-US" dirty="0" smtClean="0"/>
              <a:t> cult</a:t>
            </a:r>
            <a:r>
              <a:rPr lang="en-US" baseline="0" dirty="0" smtClean="0"/>
              <a:t> </a:t>
            </a:r>
            <a:r>
              <a:rPr lang="en-US" dirty="0" smtClean="0"/>
              <a:t>endotracheal intubation due to excessive tissue edema and</a:t>
            </a:r>
            <a:r>
              <a:rPr lang="en-US" baseline="0" dirty="0" smtClean="0"/>
              <a:t> </a:t>
            </a:r>
            <a:r>
              <a:rPr lang="en-US" dirty="0" smtClean="0"/>
              <a:t>intraoperative respiratory events from failed or </a:t>
            </a:r>
            <a:r>
              <a:rPr lang="en-US" dirty="0" err="1" smtClean="0"/>
              <a:t>diffi</a:t>
            </a:r>
            <a:r>
              <a:rPr lang="en-US" dirty="0" smtClean="0"/>
              <a:t> cult</a:t>
            </a:r>
            <a:r>
              <a:rPr lang="en-US" baseline="0" dirty="0" smtClean="0"/>
              <a:t> </a:t>
            </a:r>
            <a:r>
              <a:rPr lang="en-US" dirty="0" smtClean="0"/>
              <a:t>intubation.</a:t>
            </a:r>
          </a:p>
          <a:p>
            <a:pPr marL="171450" indent="-171450">
              <a:buFont typeface="Arial" panose="020B0604020202020204" pitchFamily="34" charset="0"/>
              <a:buChar char="•"/>
            </a:pPr>
            <a:r>
              <a:rPr lang="en-US" dirty="0" smtClean="0"/>
              <a:t>excessive blood loss, increased operative time.</a:t>
            </a:r>
          </a:p>
          <a:p>
            <a:r>
              <a:rPr lang="en-US" sz="1200" kern="1200" dirty="0" smtClean="0">
                <a:solidFill>
                  <a:schemeClr val="tx1"/>
                </a:solidFill>
                <a:effectLst/>
                <a:latin typeface="+mn-lt"/>
                <a:ea typeface="+mn-ea"/>
                <a:cs typeface="+mn-cs"/>
              </a:rPr>
              <a:t>Chronic hypertension is another medical condition which may arise in obese gravidas. Gross et al. reported 7% in obese women (compared to 1.5% of lean women) having chronic hypertension32 . A reported 17% of obese gravidas compared with lean women were noted to develop preeclampsia, although there was no significant increase in eclampsia.</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700F7BA-25E8-4164-9105-E15CFE5B9A16}" type="slidenum">
              <a:rPr lang="en-US" smtClean="0"/>
              <a:pPr/>
              <a:t>14</a:t>
            </a:fld>
            <a:endParaRPr lang="en-US"/>
          </a:p>
        </p:txBody>
      </p:sp>
    </p:spTree>
    <p:extLst>
      <p:ext uri="{BB962C8B-B14F-4D97-AF65-F5344CB8AC3E}">
        <p14:creationId xmlns:p14="http://schemas.microsoft.com/office/powerpoint/2010/main" val="12324243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increased peripheral conversion of androgens to </a:t>
            </a:r>
            <a:r>
              <a:rPr lang="en-US" sz="1200" kern="1200" dirty="0" err="1" smtClean="0">
                <a:solidFill>
                  <a:schemeClr val="tx1"/>
                </a:solidFill>
                <a:effectLst/>
                <a:latin typeface="+mn-lt"/>
                <a:ea typeface="+mn-ea"/>
                <a:cs typeface="+mn-cs"/>
              </a:rPr>
              <a:t>oestrogens</a:t>
            </a:r>
            <a:r>
              <a:rPr lang="en-US" sz="1200" kern="1200" dirty="0" smtClean="0">
                <a:solidFill>
                  <a:schemeClr val="tx1"/>
                </a:solidFill>
                <a:effectLst/>
                <a:latin typeface="+mn-lt"/>
                <a:ea typeface="+mn-ea"/>
                <a:cs typeface="+mn-cs"/>
              </a:rPr>
              <a:t>, and the resultant effect of the unopposed </a:t>
            </a:r>
            <a:r>
              <a:rPr lang="en-US" sz="1200" kern="1200" dirty="0" err="1" smtClean="0">
                <a:solidFill>
                  <a:schemeClr val="tx1"/>
                </a:solidFill>
                <a:effectLst/>
                <a:latin typeface="+mn-lt"/>
                <a:ea typeface="+mn-ea"/>
                <a:cs typeface="+mn-cs"/>
              </a:rPr>
              <a:t>oestrogen</a:t>
            </a:r>
            <a:r>
              <a:rPr lang="en-US" sz="1200" kern="1200" dirty="0" smtClean="0">
                <a:solidFill>
                  <a:schemeClr val="tx1"/>
                </a:solidFill>
                <a:effectLst/>
                <a:latin typeface="+mn-lt"/>
                <a:ea typeface="+mn-ea"/>
                <a:cs typeface="+mn-cs"/>
              </a:rPr>
              <a:t> upon the endometrium is thought to be responsible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Risks for postmenopausal breast cancer have been identified as obesity, late age at menopause, a family history of breast disease and an early age at menarche</a:t>
            </a:r>
          </a:p>
          <a:p>
            <a:r>
              <a:rPr lang="en-US" sz="1200" kern="1200" dirty="0" smtClean="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7700F7BA-25E8-4164-9105-E15CFE5B9A16}" type="slidenum">
              <a:rPr lang="en-US" smtClean="0"/>
              <a:pPr/>
              <a:t>16</a:t>
            </a:fld>
            <a:endParaRPr lang="en-US"/>
          </a:p>
        </p:txBody>
      </p:sp>
    </p:spTree>
    <p:extLst>
      <p:ext uri="{BB962C8B-B14F-4D97-AF65-F5344CB8AC3E}">
        <p14:creationId xmlns:p14="http://schemas.microsoft.com/office/powerpoint/2010/main" val="11868140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01901811-6F79-434F-991F-1779567D058A}" type="datetimeFigureOut">
              <a:rPr lang="en-US" smtClean="0"/>
              <a:pPr/>
              <a:t>6/18/2015</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3BEA68FA-F44B-4DED-9808-40BD7853FDD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1901811-6F79-434F-991F-1779567D058A}" type="datetimeFigureOut">
              <a:rPr lang="en-US" smtClean="0"/>
              <a:pPr/>
              <a:t>6/18/2015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EA68FA-F44B-4DED-9808-40BD7853FDD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1901811-6F79-434F-991F-1779567D058A}" type="datetimeFigureOut">
              <a:rPr lang="en-US" smtClean="0"/>
              <a:pPr/>
              <a:t>6/18/2015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EA68FA-F44B-4DED-9808-40BD7853FDD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1901811-6F79-434F-991F-1779567D058A}" type="datetimeFigureOut">
              <a:rPr lang="en-US" smtClean="0"/>
              <a:pPr/>
              <a:t>6/18/2015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EA68FA-F44B-4DED-9808-40BD7853FDD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1901811-6F79-434F-991F-1779567D058A}" type="datetimeFigureOut">
              <a:rPr lang="en-US" smtClean="0"/>
              <a:pPr/>
              <a:t>6/18/2015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EA68FA-F44B-4DED-9808-40BD7853FDD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1901811-6F79-434F-991F-1779567D058A}" type="datetimeFigureOut">
              <a:rPr lang="en-US" smtClean="0"/>
              <a:pPr/>
              <a:t>6/18/2015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EA68FA-F44B-4DED-9808-40BD7853FDD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01901811-6F79-434F-991F-1779567D058A}" type="datetimeFigureOut">
              <a:rPr lang="en-US" smtClean="0"/>
              <a:pPr/>
              <a:t>6/18/2015</a:t>
            </a:fld>
            <a:endParaRPr lang="en-US"/>
          </a:p>
        </p:txBody>
      </p:sp>
      <p:sp>
        <p:nvSpPr>
          <p:cNvPr id="27" name="Slide Number Placeholder 26"/>
          <p:cNvSpPr>
            <a:spLocks noGrp="1"/>
          </p:cNvSpPr>
          <p:nvPr>
            <p:ph type="sldNum" sz="quarter" idx="11"/>
          </p:nvPr>
        </p:nvSpPr>
        <p:spPr/>
        <p:txBody>
          <a:bodyPr rtlCol="0"/>
          <a:lstStyle/>
          <a:p>
            <a:fld id="{3BEA68FA-F44B-4DED-9808-40BD7853FDDC}"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01901811-6F79-434F-991F-1779567D058A}" type="datetimeFigureOut">
              <a:rPr lang="en-US" smtClean="0"/>
              <a:pPr/>
              <a:t>6/18/2015</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3BEA68FA-F44B-4DED-9808-40BD7853FDD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901811-6F79-434F-991F-1779567D058A}" type="datetimeFigureOut">
              <a:rPr lang="en-US" smtClean="0"/>
              <a:pPr/>
              <a:t>6/18/2015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EA68FA-F44B-4DED-9808-40BD7853FDD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1901811-6F79-434F-991F-1779567D058A}" type="datetimeFigureOut">
              <a:rPr lang="en-US" smtClean="0"/>
              <a:pPr/>
              <a:t>6/18/2015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EA68FA-F44B-4DED-9808-40BD7853FDD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1901811-6F79-434F-991F-1779567D058A}" type="datetimeFigureOut">
              <a:rPr lang="en-US" smtClean="0"/>
              <a:pPr/>
              <a:t>6/18/2015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EA68FA-F44B-4DED-9808-40BD7853FDD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01901811-6F79-434F-991F-1779567D058A}" type="datetimeFigureOut">
              <a:rPr lang="en-US" smtClean="0"/>
              <a:pPr/>
              <a:t>6/18/2015</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3BEA68FA-F44B-4DED-9808-40BD7853FDD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NCD Crisis and Reproductive </a:t>
            </a:r>
            <a:r>
              <a:rPr lang="en-US" dirty="0"/>
              <a:t>H</a:t>
            </a:r>
            <a:r>
              <a:rPr lang="en-US" dirty="0" smtClean="0"/>
              <a:t>ealth</a:t>
            </a:r>
            <a:endParaRPr lang="en-US" dirty="0"/>
          </a:p>
        </p:txBody>
      </p:sp>
      <p:sp>
        <p:nvSpPr>
          <p:cNvPr id="3" name="Subtitle 2"/>
          <p:cNvSpPr>
            <a:spLocks noGrp="1"/>
          </p:cNvSpPr>
          <p:nvPr>
            <p:ph type="subTitle" idx="1"/>
          </p:nvPr>
        </p:nvSpPr>
        <p:spPr>
          <a:xfrm>
            <a:off x="3962400" y="5638800"/>
            <a:ext cx="2743200" cy="990600"/>
          </a:xfrm>
        </p:spPr>
        <p:txBody>
          <a:bodyPr>
            <a:normAutofit fontScale="92500" lnSpcReduction="20000"/>
          </a:bodyPr>
          <a:lstStyle/>
          <a:p>
            <a:r>
              <a:rPr lang="en-US" dirty="0" smtClean="0"/>
              <a:t>Trainee Intern</a:t>
            </a:r>
          </a:p>
          <a:p>
            <a:r>
              <a:rPr lang="en-US" dirty="0" smtClean="0"/>
              <a:t>Repa Ben</a:t>
            </a:r>
          </a:p>
          <a:p>
            <a:r>
              <a:rPr lang="en-US" dirty="0" smtClean="0"/>
              <a:t>2015</a:t>
            </a:r>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dirty="0" smtClean="0"/>
              <a:t>Abortion –not legal-</a:t>
            </a:r>
            <a:r>
              <a:rPr lang="en-US" dirty="0"/>
              <a:t> </a:t>
            </a:r>
            <a:r>
              <a:rPr lang="en-US" dirty="0" smtClean="0"/>
              <a:t>high rates of case </a:t>
            </a:r>
            <a:r>
              <a:rPr lang="en-US" dirty="0" smtClean="0"/>
              <a:t>presentation</a:t>
            </a:r>
          </a:p>
          <a:p>
            <a:r>
              <a:rPr lang="en-US" dirty="0" smtClean="0"/>
              <a:t>Cervical cancer-</a:t>
            </a:r>
            <a:r>
              <a:rPr lang="en-US" dirty="0"/>
              <a:t> </a:t>
            </a:r>
            <a:r>
              <a:rPr lang="en-US" dirty="0" smtClean="0"/>
              <a:t>incidence-51.3/100000</a:t>
            </a:r>
          </a:p>
          <a:p>
            <a:pPr marL="109728" indent="0">
              <a:buNone/>
            </a:pPr>
            <a:r>
              <a:rPr lang="en-US" dirty="0" smtClean="0"/>
              <a:t>WHO </a:t>
            </a:r>
            <a:r>
              <a:rPr lang="en-US" dirty="0"/>
              <a:t>data published in April 2011 Cervical Cancer Deaths in Fiji reached 66 or 1.61% of total </a:t>
            </a:r>
            <a:r>
              <a:rPr lang="en-US" dirty="0" smtClean="0"/>
              <a:t>deaths</a:t>
            </a:r>
          </a:p>
          <a:p>
            <a:pPr marL="109728" indent="0">
              <a:buNone/>
            </a:pPr>
            <a:r>
              <a:rPr lang="en-US" dirty="0" smtClean="0"/>
              <a:t>(</a:t>
            </a:r>
            <a:r>
              <a:rPr lang="pt-BR" dirty="0"/>
              <a:t>Law I, Fong JJ, Buadromo EM, et al</a:t>
            </a:r>
            <a:r>
              <a:rPr lang="pt-BR" dirty="0" smtClean="0"/>
              <a:t>. 2004-2007 - </a:t>
            </a:r>
            <a:r>
              <a:rPr lang="en-US" dirty="0"/>
              <a:t>Pap smear coverage </a:t>
            </a:r>
            <a:r>
              <a:rPr lang="en-US" dirty="0"/>
              <a:t>-</a:t>
            </a:r>
            <a:r>
              <a:rPr lang="en-US" dirty="0" smtClean="0"/>
              <a:t>8.0</a:t>
            </a:r>
            <a:r>
              <a:rPr lang="en-US" dirty="0"/>
              <a:t>% </a:t>
            </a:r>
            <a:r>
              <a:rPr lang="en-US" dirty="0"/>
              <a:t>)</a:t>
            </a:r>
            <a:endParaRPr lang="en-US" dirty="0"/>
          </a:p>
        </p:txBody>
      </p:sp>
    </p:spTree>
    <p:extLst>
      <p:ext uri="{BB962C8B-B14F-4D97-AF65-F5344CB8AC3E}">
        <p14:creationId xmlns:p14="http://schemas.microsoft.com/office/powerpoint/2010/main" val="19900272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NCD’s and Female </a:t>
            </a:r>
            <a:r>
              <a:rPr lang="en-US" dirty="0" err="1"/>
              <a:t>M</a:t>
            </a:r>
            <a:r>
              <a:rPr lang="en-US" dirty="0" err="1" smtClean="0"/>
              <a:t>otality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NCD’s  kill 50000 women every day (&gt;1000 /</a:t>
            </a:r>
            <a:r>
              <a:rPr lang="en-US" dirty="0" err="1" smtClean="0"/>
              <a:t>hr</a:t>
            </a:r>
            <a:r>
              <a:rPr lang="en-US" dirty="0" smtClean="0"/>
              <a:t> -CVD)</a:t>
            </a:r>
          </a:p>
          <a:p>
            <a:endParaRPr lang="en-US" dirty="0" smtClean="0"/>
          </a:p>
          <a:p>
            <a:endParaRPr lang="en-US" dirty="0" smtClean="0"/>
          </a:p>
          <a:p>
            <a:endParaRPr lang="en-US" dirty="0"/>
          </a:p>
          <a:p>
            <a:endParaRPr lang="en-US" dirty="0" smtClean="0"/>
          </a:p>
          <a:p>
            <a:endParaRPr lang="en-US" dirty="0"/>
          </a:p>
          <a:p>
            <a:r>
              <a:rPr lang="en-US" dirty="0" smtClean="0"/>
              <a:t>According to the 2002 STEPS Survey :</a:t>
            </a:r>
          </a:p>
          <a:p>
            <a:r>
              <a:rPr lang="en-US" dirty="0" smtClean="0"/>
              <a:t>Overweight (Females)-31.5%</a:t>
            </a:r>
          </a:p>
          <a:p>
            <a:r>
              <a:rPr lang="en-US" dirty="0" smtClean="0"/>
              <a:t>Obese (Females)-26.4 %</a:t>
            </a:r>
          </a:p>
          <a:p>
            <a:r>
              <a:rPr lang="en-US" dirty="0" smtClean="0"/>
              <a:t>H</a:t>
            </a:r>
            <a:r>
              <a:rPr lang="en-US" dirty="0" smtClean="0"/>
              <a:t>ypertension -10.9%</a:t>
            </a:r>
          </a:p>
          <a:p>
            <a:r>
              <a:rPr lang="en-US" dirty="0" smtClean="0"/>
              <a:t>Fasting blood glucose (&gt;6.1)-15.2%</a:t>
            </a:r>
            <a:endParaRPr lang="en-US" dirty="0" smtClean="0"/>
          </a:p>
          <a:p>
            <a:endParaRPr lang="en-US" dirty="0"/>
          </a:p>
        </p:txBody>
      </p:sp>
    </p:spTree>
    <p:extLst>
      <p:ext uri="{BB962C8B-B14F-4D97-AF65-F5344CB8AC3E}">
        <p14:creationId xmlns:p14="http://schemas.microsoft.com/office/powerpoint/2010/main" val="27694022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Obesity and </a:t>
            </a:r>
            <a:r>
              <a:rPr lang="en-US" dirty="0"/>
              <a:t>M</a:t>
            </a:r>
            <a:r>
              <a:rPr lang="en-US" dirty="0" smtClean="0"/>
              <a:t>enstrual Problems</a:t>
            </a:r>
            <a:endParaRPr lang="en-US" dirty="0"/>
          </a:p>
        </p:txBody>
      </p:sp>
      <p:sp>
        <p:nvSpPr>
          <p:cNvPr id="3" name="Content Placeholder 2"/>
          <p:cNvSpPr>
            <a:spLocks noGrp="1"/>
          </p:cNvSpPr>
          <p:nvPr>
            <p:ph idx="1"/>
          </p:nvPr>
        </p:nvSpPr>
        <p:spPr/>
        <p:txBody>
          <a:bodyPr/>
          <a:lstStyle/>
          <a:p>
            <a:r>
              <a:rPr lang="en-AU" dirty="0"/>
              <a:t>Polycystic Ovarian Syndrome – </a:t>
            </a:r>
            <a:r>
              <a:rPr lang="en-US" dirty="0"/>
              <a:t>as a syndrome of obesity, </a:t>
            </a:r>
            <a:r>
              <a:rPr lang="en-US" dirty="0" err="1"/>
              <a:t>hirsuitism</a:t>
            </a:r>
            <a:r>
              <a:rPr lang="en-US" dirty="0"/>
              <a:t>, anovulation and infertility, associated with enlarged and polycystic ovaries</a:t>
            </a:r>
            <a:endParaRPr lang="en-AU" dirty="0"/>
          </a:p>
          <a:p>
            <a:pPr>
              <a:buFontTx/>
              <a:buChar char="-"/>
            </a:pPr>
            <a:r>
              <a:rPr lang="en-AU" dirty="0"/>
              <a:t>Weight loss </a:t>
            </a:r>
            <a:r>
              <a:rPr lang="en-AU" dirty="0" smtClean="0"/>
              <a:t>-</a:t>
            </a:r>
            <a:r>
              <a:rPr lang="en-US" dirty="0"/>
              <a:t> up to 80% improvement in menstrual </a:t>
            </a:r>
            <a:r>
              <a:rPr lang="en-US" dirty="0" smtClean="0"/>
              <a:t>function,</a:t>
            </a:r>
            <a:r>
              <a:rPr lang="en-US" dirty="0"/>
              <a:t> </a:t>
            </a:r>
            <a:r>
              <a:rPr lang="en-US" dirty="0" smtClean="0"/>
              <a:t> </a:t>
            </a:r>
            <a:r>
              <a:rPr lang="en-US" dirty="0" err="1"/>
              <a:t>hirsuitism</a:t>
            </a:r>
            <a:r>
              <a:rPr lang="en-US" dirty="0"/>
              <a:t> was reduced by 40% in the women </a:t>
            </a:r>
          </a:p>
          <a:p>
            <a:pPr>
              <a:buFontTx/>
              <a:buChar char="-"/>
            </a:pPr>
            <a:endParaRPr lang="en-US" dirty="0"/>
          </a:p>
          <a:p>
            <a:pPr>
              <a:buFontTx/>
              <a:buChar char="-"/>
            </a:pPr>
            <a:endParaRPr lang="en-US" dirty="0"/>
          </a:p>
        </p:txBody>
      </p:sp>
    </p:spTree>
    <p:extLst>
      <p:ext uri="{BB962C8B-B14F-4D97-AF65-F5344CB8AC3E}">
        <p14:creationId xmlns:p14="http://schemas.microsoft.com/office/powerpoint/2010/main" val="36115917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Obesity and Fertility</a:t>
            </a:r>
            <a:endParaRPr lang="en-US" dirty="0"/>
          </a:p>
        </p:txBody>
      </p:sp>
      <p:sp>
        <p:nvSpPr>
          <p:cNvPr id="3" name="Content Placeholder 2"/>
          <p:cNvSpPr>
            <a:spLocks noGrp="1"/>
          </p:cNvSpPr>
          <p:nvPr>
            <p:ph idx="1"/>
          </p:nvPr>
        </p:nvSpPr>
        <p:spPr/>
        <p:txBody>
          <a:bodyPr>
            <a:normAutofit/>
          </a:bodyPr>
          <a:lstStyle/>
          <a:p>
            <a:r>
              <a:rPr lang="en-US" dirty="0"/>
              <a:t>Hamilton-Fairley et </a:t>
            </a:r>
            <a:r>
              <a:rPr lang="en-US" dirty="0" smtClean="0"/>
              <a:t>al. -studied </a:t>
            </a:r>
            <a:r>
              <a:rPr lang="en-US" dirty="0"/>
              <a:t>the risk of miscarriage and associated BMI </a:t>
            </a:r>
            <a:r>
              <a:rPr lang="en-US" dirty="0" smtClean="0"/>
              <a:t>,BMI( 19-24.9),- </a:t>
            </a:r>
            <a:r>
              <a:rPr lang="en-US" dirty="0"/>
              <a:t>11</a:t>
            </a:r>
            <a:r>
              <a:rPr lang="en-US" dirty="0" smtClean="0"/>
              <a:t>% miscarriage, BMI (25-27.9) -14 %,BMI &gt;28</a:t>
            </a:r>
            <a:r>
              <a:rPr lang="en-US" dirty="0"/>
              <a:t>), 15% </a:t>
            </a:r>
            <a:r>
              <a:rPr lang="en-US" dirty="0" smtClean="0"/>
              <a:t>.</a:t>
            </a:r>
            <a:endParaRPr lang="en-US" dirty="0"/>
          </a:p>
        </p:txBody>
      </p:sp>
    </p:spTree>
    <p:extLst>
      <p:ext uri="{BB962C8B-B14F-4D97-AF65-F5344CB8AC3E}">
        <p14:creationId xmlns:p14="http://schemas.microsoft.com/office/powerpoint/2010/main" val="13015154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Obesity and Pregnancy</a:t>
            </a:r>
            <a:endParaRPr lang="en-US" dirty="0"/>
          </a:p>
        </p:txBody>
      </p:sp>
      <p:sp>
        <p:nvSpPr>
          <p:cNvPr id="3" name="Content Placeholder 2"/>
          <p:cNvSpPr>
            <a:spLocks noGrp="1"/>
          </p:cNvSpPr>
          <p:nvPr>
            <p:ph idx="1"/>
          </p:nvPr>
        </p:nvSpPr>
        <p:spPr/>
        <p:txBody>
          <a:bodyPr>
            <a:normAutofit/>
          </a:bodyPr>
          <a:lstStyle/>
          <a:p>
            <a:r>
              <a:rPr lang="en-US" dirty="0" smtClean="0"/>
              <a:t>Maternal Obesity (WHO) -BMI -&gt;30</a:t>
            </a:r>
          </a:p>
          <a:p>
            <a:pPr lvl="1"/>
            <a:r>
              <a:rPr lang="en-US" dirty="0" smtClean="0">
                <a:solidFill>
                  <a:schemeClr val="tx1"/>
                </a:solidFill>
              </a:rPr>
              <a:t>Maternal risk -30–39.9 </a:t>
            </a:r>
            <a:r>
              <a:rPr lang="en-US" dirty="0">
                <a:solidFill>
                  <a:schemeClr val="tx1"/>
                </a:solidFill>
              </a:rPr>
              <a:t>-</a:t>
            </a:r>
            <a:r>
              <a:rPr lang="en-US" dirty="0" smtClean="0">
                <a:solidFill>
                  <a:schemeClr val="tx1"/>
                </a:solidFill>
              </a:rPr>
              <a:t>increased </a:t>
            </a:r>
            <a:r>
              <a:rPr lang="en-US" dirty="0">
                <a:solidFill>
                  <a:schemeClr val="tx1"/>
                </a:solidFill>
              </a:rPr>
              <a:t>risk of gestational diabetes </a:t>
            </a:r>
            <a:r>
              <a:rPr lang="en-US" dirty="0" smtClean="0">
                <a:solidFill>
                  <a:schemeClr val="tx1"/>
                </a:solidFill>
              </a:rPr>
              <a:t>mellitus(x3), chronic </a:t>
            </a:r>
            <a:r>
              <a:rPr lang="en-US" dirty="0" err="1" smtClean="0">
                <a:solidFill>
                  <a:schemeClr val="tx1"/>
                </a:solidFill>
              </a:rPr>
              <a:t>hypertension,preeclampsia</a:t>
            </a:r>
            <a:r>
              <a:rPr lang="en-US" dirty="0" smtClean="0">
                <a:solidFill>
                  <a:schemeClr val="tx1"/>
                </a:solidFill>
              </a:rPr>
              <a:t>(inc.50%),thromboembolism - </a:t>
            </a:r>
            <a:r>
              <a:rPr lang="en-US" dirty="0">
                <a:solidFill>
                  <a:schemeClr val="tx1"/>
                </a:solidFill>
              </a:rPr>
              <a:t>BMI of less than </a:t>
            </a:r>
            <a:r>
              <a:rPr lang="en-US" dirty="0" smtClean="0">
                <a:solidFill>
                  <a:schemeClr val="tx1"/>
                </a:solidFill>
              </a:rPr>
              <a:t>30.</a:t>
            </a:r>
          </a:p>
          <a:p>
            <a:pPr lvl="1"/>
            <a:r>
              <a:rPr lang="en-US" dirty="0" err="1">
                <a:solidFill>
                  <a:schemeClr val="tx1"/>
                </a:solidFill>
              </a:rPr>
              <a:t>Intrapartum</a:t>
            </a:r>
            <a:r>
              <a:rPr lang="en-US" dirty="0">
                <a:solidFill>
                  <a:schemeClr val="tx1"/>
                </a:solidFill>
              </a:rPr>
              <a:t> </a:t>
            </a:r>
            <a:r>
              <a:rPr lang="en-US" dirty="0" smtClean="0">
                <a:solidFill>
                  <a:schemeClr val="tx1"/>
                </a:solidFill>
              </a:rPr>
              <a:t>-induction </a:t>
            </a:r>
            <a:r>
              <a:rPr lang="en-US" dirty="0">
                <a:solidFill>
                  <a:schemeClr val="tx1"/>
                </a:solidFill>
              </a:rPr>
              <a:t>of </a:t>
            </a:r>
            <a:r>
              <a:rPr lang="en-US" dirty="0" smtClean="0">
                <a:solidFill>
                  <a:schemeClr val="tx1"/>
                </a:solidFill>
              </a:rPr>
              <a:t>labor, </a:t>
            </a:r>
            <a:r>
              <a:rPr lang="en-US" dirty="0">
                <a:solidFill>
                  <a:schemeClr val="tx1"/>
                </a:solidFill>
              </a:rPr>
              <a:t>slow </a:t>
            </a:r>
            <a:r>
              <a:rPr lang="en-US" dirty="0" err="1">
                <a:solidFill>
                  <a:schemeClr val="tx1"/>
                </a:solidFill>
              </a:rPr>
              <a:t>labour</a:t>
            </a:r>
            <a:r>
              <a:rPr lang="en-US" dirty="0">
                <a:solidFill>
                  <a:schemeClr val="tx1"/>
                </a:solidFill>
              </a:rPr>
              <a:t> </a:t>
            </a:r>
            <a:r>
              <a:rPr lang="en-US" dirty="0" smtClean="0">
                <a:solidFill>
                  <a:schemeClr val="tx1"/>
                </a:solidFill>
              </a:rPr>
              <a:t>progression ,emergency </a:t>
            </a:r>
            <a:r>
              <a:rPr lang="en-US" dirty="0">
                <a:solidFill>
                  <a:schemeClr val="tx1"/>
                </a:solidFill>
              </a:rPr>
              <a:t>caesarean section, primary postpartum </a:t>
            </a:r>
            <a:r>
              <a:rPr lang="en-US" dirty="0" smtClean="0">
                <a:solidFill>
                  <a:schemeClr val="tx1"/>
                </a:solidFill>
              </a:rPr>
              <a:t>hemorrhage</a:t>
            </a:r>
          </a:p>
          <a:p>
            <a:pPr lvl="1"/>
            <a:r>
              <a:rPr lang="en-US" dirty="0" err="1" smtClean="0">
                <a:solidFill>
                  <a:schemeClr val="tx1"/>
                </a:solidFill>
              </a:rPr>
              <a:t>Anasthesia</a:t>
            </a:r>
            <a:r>
              <a:rPr lang="en-US" dirty="0" smtClean="0">
                <a:solidFill>
                  <a:schemeClr val="tx1"/>
                </a:solidFill>
              </a:rPr>
              <a:t> &amp; surgical risk </a:t>
            </a:r>
          </a:p>
          <a:p>
            <a:endParaRPr lang="en-US" dirty="0"/>
          </a:p>
        </p:txBody>
      </p:sp>
    </p:spTree>
    <p:extLst>
      <p:ext uri="{BB962C8B-B14F-4D97-AF65-F5344CB8AC3E}">
        <p14:creationId xmlns:p14="http://schemas.microsoft.com/office/powerpoint/2010/main" val="34856736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365760" lvl="1" indent="-256032">
              <a:buClr>
                <a:schemeClr val="accent3"/>
              </a:buClr>
              <a:buFont typeface="Georgia"/>
              <a:buChar char="•"/>
            </a:pPr>
            <a:r>
              <a:rPr lang="en-US" dirty="0" smtClean="0">
                <a:solidFill>
                  <a:schemeClr val="tx1"/>
                </a:solidFill>
              </a:rPr>
              <a:t>Fetal </a:t>
            </a:r>
            <a:r>
              <a:rPr lang="en-US" dirty="0">
                <a:solidFill>
                  <a:schemeClr val="tx1"/>
                </a:solidFill>
              </a:rPr>
              <a:t>risk - increased risk of </a:t>
            </a:r>
            <a:r>
              <a:rPr lang="en-US" dirty="0" err="1">
                <a:solidFill>
                  <a:schemeClr val="tx1"/>
                </a:solidFill>
              </a:rPr>
              <a:t>prematurity,stillbirth</a:t>
            </a:r>
            <a:r>
              <a:rPr lang="en-US" dirty="0">
                <a:solidFill>
                  <a:schemeClr val="tx1"/>
                </a:solidFill>
              </a:rPr>
              <a:t>, congenital anomalies(neural tube defects –double), </a:t>
            </a:r>
            <a:r>
              <a:rPr lang="en-US" dirty="0" err="1">
                <a:solidFill>
                  <a:schemeClr val="tx1"/>
                </a:solidFill>
              </a:rPr>
              <a:t>macrosomia</a:t>
            </a:r>
            <a:r>
              <a:rPr lang="en-US" dirty="0">
                <a:solidFill>
                  <a:schemeClr val="tx1"/>
                </a:solidFill>
              </a:rPr>
              <a:t>, birth injury and childhood obesity</a:t>
            </a:r>
          </a:p>
          <a:p>
            <a:endParaRPr lang="en-US" dirty="0"/>
          </a:p>
        </p:txBody>
      </p:sp>
    </p:spTree>
    <p:extLst>
      <p:ext uri="{BB962C8B-B14F-4D97-AF65-F5344CB8AC3E}">
        <p14:creationId xmlns:p14="http://schemas.microsoft.com/office/powerpoint/2010/main" val="19715994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Obesity and Cancer</a:t>
            </a:r>
            <a:endParaRPr lang="en-US" dirty="0"/>
          </a:p>
        </p:txBody>
      </p:sp>
      <p:sp>
        <p:nvSpPr>
          <p:cNvPr id="3" name="Content Placeholder 2"/>
          <p:cNvSpPr>
            <a:spLocks noGrp="1"/>
          </p:cNvSpPr>
          <p:nvPr>
            <p:ph idx="1"/>
          </p:nvPr>
        </p:nvSpPr>
        <p:spPr/>
        <p:txBody>
          <a:bodyPr/>
          <a:lstStyle/>
          <a:p>
            <a:r>
              <a:rPr lang="en-US" dirty="0" smtClean="0"/>
              <a:t>Increases rate of  :</a:t>
            </a:r>
          </a:p>
          <a:p>
            <a:r>
              <a:rPr lang="en-US" dirty="0"/>
              <a:t>endometrial </a:t>
            </a:r>
            <a:r>
              <a:rPr lang="en-US" dirty="0" smtClean="0"/>
              <a:t>carcinoma (</a:t>
            </a:r>
            <a:r>
              <a:rPr lang="en-US" dirty="0"/>
              <a:t>3 </a:t>
            </a:r>
            <a:r>
              <a:rPr lang="en-US" dirty="0"/>
              <a:t>x</a:t>
            </a:r>
            <a:r>
              <a:rPr lang="en-US" dirty="0" smtClean="0"/>
              <a:t> -9.5-22.5 </a:t>
            </a:r>
            <a:r>
              <a:rPr lang="en-US" dirty="0"/>
              <a:t>kg overweight, to </a:t>
            </a:r>
            <a:r>
              <a:rPr lang="en-US" dirty="0" smtClean="0"/>
              <a:t>x10 - </a:t>
            </a:r>
            <a:r>
              <a:rPr lang="en-US" dirty="0"/>
              <a:t>excess of weight </a:t>
            </a:r>
            <a:r>
              <a:rPr lang="en-US" dirty="0" smtClean="0"/>
              <a:t>&gt; </a:t>
            </a:r>
            <a:r>
              <a:rPr lang="en-US" dirty="0"/>
              <a:t>22.5 </a:t>
            </a:r>
            <a:r>
              <a:rPr lang="en-US" dirty="0" smtClean="0"/>
              <a:t>kg)</a:t>
            </a:r>
          </a:p>
          <a:p>
            <a:r>
              <a:rPr lang="en-US" dirty="0" smtClean="0"/>
              <a:t>Post menopausal breast cancer</a:t>
            </a:r>
          </a:p>
          <a:p>
            <a:r>
              <a:rPr lang="en-US" dirty="0" smtClean="0"/>
              <a:t>Cervical cancer –double risk</a:t>
            </a:r>
          </a:p>
          <a:p>
            <a:r>
              <a:rPr lang="en-US" dirty="0" smtClean="0"/>
              <a:t>Other cancers-esophagus, </a:t>
            </a:r>
            <a:r>
              <a:rPr lang="en-US" dirty="0" err="1" smtClean="0"/>
              <a:t>pancreas,colon,kidney,thyroid,gall</a:t>
            </a:r>
            <a:r>
              <a:rPr lang="en-US" dirty="0" smtClean="0"/>
              <a:t> bladder</a:t>
            </a:r>
          </a:p>
          <a:p>
            <a:pPr marL="109728" indent="0">
              <a:buNone/>
            </a:pPr>
            <a:r>
              <a:rPr lang="en-US" dirty="0" smtClean="0"/>
              <a:t>(</a:t>
            </a:r>
            <a:r>
              <a:rPr lang="en-US" dirty="0" err="1" smtClean="0"/>
              <a:t>dec.</a:t>
            </a:r>
            <a:r>
              <a:rPr lang="en-US" dirty="0" smtClean="0"/>
              <a:t> of BMI by 1 –avoid 100000 new cases)</a:t>
            </a:r>
          </a:p>
          <a:p>
            <a:endParaRPr lang="en-US" dirty="0"/>
          </a:p>
        </p:txBody>
      </p:sp>
    </p:spTree>
    <p:extLst>
      <p:ext uri="{BB962C8B-B14F-4D97-AF65-F5344CB8AC3E}">
        <p14:creationId xmlns:p14="http://schemas.microsoft.com/office/powerpoint/2010/main" val="17491050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t>
            </a:r>
            <a:r>
              <a:rPr lang="en-US" dirty="0" smtClean="0"/>
              <a:t>olutions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Empowering women to take ownership of their own health</a:t>
            </a:r>
          </a:p>
          <a:p>
            <a:r>
              <a:rPr lang="en-US" dirty="0" smtClean="0"/>
              <a:t>Risk factors -modifiable</a:t>
            </a:r>
          </a:p>
          <a:p>
            <a:r>
              <a:rPr lang="en-US" dirty="0" smtClean="0"/>
              <a:t>Increase </a:t>
            </a:r>
            <a:r>
              <a:rPr lang="en-US" dirty="0" err="1" smtClean="0"/>
              <a:t>coverage+quality</a:t>
            </a:r>
            <a:r>
              <a:rPr lang="en-US" dirty="0" smtClean="0"/>
              <a:t> care-prenatal to post natal care</a:t>
            </a:r>
          </a:p>
          <a:p>
            <a:r>
              <a:rPr lang="en-US" dirty="0" smtClean="0"/>
              <a:t>Readily available </a:t>
            </a:r>
            <a:r>
              <a:rPr lang="en-US" dirty="0" err="1"/>
              <a:t>P</a:t>
            </a:r>
            <a:r>
              <a:rPr lang="en-US" dirty="0" err="1" smtClean="0"/>
              <a:t>aps</a:t>
            </a:r>
            <a:r>
              <a:rPr lang="en-US" dirty="0" smtClean="0"/>
              <a:t> smear services</a:t>
            </a:r>
          </a:p>
          <a:p>
            <a:r>
              <a:rPr lang="en-US" dirty="0" smtClean="0"/>
              <a:t>Strengthen delivery of comprehensive approach to contraception</a:t>
            </a:r>
          </a:p>
          <a:p>
            <a:r>
              <a:rPr lang="en-US" dirty="0" smtClean="0"/>
              <a:t>Rebuild village +community health networks</a:t>
            </a:r>
          </a:p>
          <a:p>
            <a:r>
              <a:rPr lang="en-US" dirty="0" smtClean="0"/>
              <a:t>Strength the use of data to monitor &amp;manage performance</a:t>
            </a:r>
          </a:p>
          <a:p>
            <a:pPr marL="109728" indent="0">
              <a:buNone/>
            </a:pPr>
            <a:endParaRPr lang="en-US" dirty="0"/>
          </a:p>
        </p:txBody>
      </p:sp>
    </p:spTree>
    <p:extLst>
      <p:ext uri="{BB962C8B-B14F-4D97-AF65-F5344CB8AC3E}">
        <p14:creationId xmlns:p14="http://schemas.microsoft.com/office/powerpoint/2010/main" val="24856739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40000" lnSpcReduction="20000"/>
          </a:bodyPr>
          <a:lstStyle/>
          <a:p>
            <a:r>
              <a:rPr lang="en-US" dirty="0" smtClean="0"/>
              <a:t>Steps survey 2002</a:t>
            </a:r>
          </a:p>
          <a:p>
            <a:r>
              <a:rPr lang="en-US" dirty="0"/>
              <a:t>Anon, (2015). [online] Available at: http://bmb.oxfordjournals.org/content/53/2/341.full.pdf [Accessed 18 Jun. 2015].</a:t>
            </a:r>
          </a:p>
          <a:p>
            <a:r>
              <a:rPr lang="en-US" dirty="0"/>
              <a:t>Anon, (2015). [online] Available at: http://www.health.gov.fj/wp-content/uploads/2014/09/1_Reproductive-Health-Policy.pdf [Accessed 18 Jun. 2015].</a:t>
            </a:r>
          </a:p>
          <a:p>
            <a:r>
              <a:rPr lang="en-US" dirty="0"/>
              <a:t>Aogd.org, (2015). [online] Available at: http://aogd.org/AOGD-Bulletin-January-2015.pdf#page=6 [Accessed 18 Jun. 2015].</a:t>
            </a:r>
          </a:p>
          <a:p>
            <a:r>
              <a:rPr lang="en-US" dirty="0"/>
              <a:t>Boyles, S. (2015). </a:t>
            </a:r>
            <a:r>
              <a:rPr lang="en-US" i="1" dirty="0"/>
              <a:t>Obesity Linked to Infertility in Women</a:t>
            </a:r>
            <a:r>
              <a:rPr lang="en-US" dirty="0"/>
              <a:t>. [online] WebMD. Available at: http://www.webmd.com/infertility-and-reproduction/news/20071211/obesity-linked-to-infertility-in-women [Accessed 18 Jun. 2015].</a:t>
            </a:r>
          </a:p>
          <a:p>
            <a:r>
              <a:rPr lang="en-US" dirty="0"/>
              <a:t>Cancer.org, (2015). </a:t>
            </a:r>
            <a:r>
              <a:rPr lang="en-US" i="1" dirty="0"/>
              <a:t>What are the risk factors for cervical cancer?</a:t>
            </a:r>
            <a:r>
              <a:rPr lang="en-US" dirty="0"/>
              <a:t>. [online] Available at: http://www.cancer.org/cancer/cervicalcancer/detailedguide/cervical-cancer-risk-factors [Accessed 18 Jun. 2015].</a:t>
            </a:r>
          </a:p>
          <a:p>
            <a:r>
              <a:rPr lang="en-US" dirty="0"/>
              <a:t>Global Health Hub: news and blogosphere aggregator, (2011). </a:t>
            </a:r>
            <a:r>
              <a:rPr lang="en-US" i="1" dirty="0"/>
              <a:t>Women: A Powerful Solution to the NCD Crisis</a:t>
            </a:r>
            <a:r>
              <a:rPr lang="en-US" dirty="0"/>
              <a:t>. [online] Available at: http://www.globalhealthhub.org/2011/08/12/women-a-powerful-solution-to-the-ncd-crisis/ [Accessed 18 Jun. 2015].</a:t>
            </a:r>
          </a:p>
          <a:p>
            <a:r>
              <a:rPr lang="en-US" dirty="0"/>
              <a:t>ICPD 1994. (2015). [online] Available at: http://www.unfpa.org/sites/default/files/event-pdf/PoA_en.pdf [Accessed 18 Jun. 2015].</a:t>
            </a:r>
          </a:p>
          <a:p>
            <a:r>
              <a:rPr lang="en-US" dirty="0"/>
              <a:t>Law, I., Fong, J., </a:t>
            </a:r>
            <a:r>
              <a:rPr lang="en-US" dirty="0" err="1"/>
              <a:t>Buadromo</a:t>
            </a:r>
            <a:r>
              <a:rPr lang="en-US" dirty="0"/>
              <a:t>, E., </a:t>
            </a:r>
            <a:r>
              <a:rPr lang="en-US" dirty="0" err="1"/>
              <a:t>Samuela</a:t>
            </a:r>
            <a:r>
              <a:rPr lang="en-US" dirty="0"/>
              <a:t>, J., Patel, M., Garland, S., Mulholland, E. and Russell, F. (2013). The high burden of cervical cancer in Fiji, 2004?07. </a:t>
            </a:r>
            <a:r>
              <a:rPr lang="en-US" i="1" dirty="0"/>
              <a:t>Sexual Health</a:t>
            </a:r>
            <a:r>
              <a:rPr lang="en-US" dirty="0"/>
              <a:t>, 10(2), p.171.</a:t>
            </a:r>
          </a:p>
          <a:p>
            <a:r>
              <a:rPr lang="en-US" dirty="0" err="1"/>
              <a:t>Roura</a:t>
            </a:r>
            <a:r>
              <a:rPr lang="en-US" dirty="0"/>
              <a:t>, L. and </a:t>
            </a:r>
            <a:r>
              <a:rPr lang="en-US" dirty="0" err="1"/>
              <a:t>Arulkumaran</a:t>
            </a:r>
            <a:r>
              <a:rPr lang="en-US" dirty="0"/>
              <a:t>, S. (2015). Facing the </a:t>
            </a:r>
            <a:r>
              <a:rPr lang="en-US" dirty="0" err="1"/>
              <a:t>noncommunicable</a:t>
            </a:r>
            <a:r>
              <a:rPr lang="en-US" dirty="0"/>
              <a:t> disease (NCD) global epidemic â€“ The battle of prevention starts in utero â€“ The FIGO challenge. </a:t>
            </a:r>
            <a:r>
              <a:rPr lang="en-US" i="1" dirty="0"/>
              <a:t>Best Practice &amp; Research Clinical Obstetrics &amp; </a:t>
            </a:r>
            <a:r>
              <a:rPr lang="en-US" i="1" dirty="0" err="1"/>
              <a:t>Gynaecology</a:t>
            </a:r>
            <a:r>
              <a:rPr lang="en-US" dirty="0"/>
              <a:t>, 29(1), pp.5-14.</a:t>
            </a:r>
          </a:p>
          <a:p>
            <a:r>
              <a:rPr lang="en-US" dirty="0"/>
              <a:t>World Life Expectancy, (2015). </a:t>
            </a:r>
            <a:r>
              <a:rPr lang="en-US" i="1" dirty="0"/>
              <a:t>Cervical Cancer in Fiji</a:t>
            </a:r>
            <a:r>
              <a:rPr lang="en-US" dirty="0"/>
              <a:t>. [online] Available at: http://www.worldlifeexpectancy.com/fiji-cervical-cancer [Accessed 18 Jun. </a:t>
            </a:r>
            <a:r>
              <a:rPr lang="en-US"/>
              <a:t>2015</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VINAKA </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Aims</a:t>
            </a:r>
            <a:br>
              <a:rPr lang="en-US" dirty="0" smtClean="0"/>
            </a:br>
            <a:endParaRPr lang="en-US" dirty="0"/>
          </a:p>
        </p:txBody>
      </p:sp>
      <p:sp>
        <p:nvSpPr>
          <p:cNvPr id="3" name="Content Placeholder 2"/>
          <p:cNvSpPr>
            <a:spLocks noGrp="1"/>
          </p:cNvSpPr>
          <p:nvPr>
            <p:ph idx="1"/>
          </p:nvPr>
        </p:nvSpPr>
        <p:spPr/>
        <p:txBody>
          <a:bodyPr/>
          <a:lstStyle/>
          <a:p>
            <a:r>
              <a:rPr lang="en-US" dirty="0" smtClean="0"/>
              <a:t>What are the pressing RH issues in Fiji ?</a:t>
            </a:r>
          </a:p>
          <a:p>
            <a:r>
              <a:rPr lang="en-US" dirty="0" smtClean="0"/>
              <a:t>Why is access to RH important to the development of the nation?</a:t>
            </a:r>
          </a:p>
          <a:p>
            <a:r>
              <a:rPr lang="en-US" dirty="0" smtClean="0"/>
              <a:t>How does NCD crisis affect </a:t>
            </a:r>
            <a:r>
              <a:rPr lang="en-US" dirty="0" smtClean="0"/>
              <a:t>RH</a:t>
            </a:r>
            <a:r>
              <a:rPr lang="en-US" dirty="0" smtClean="0"/>
              <a:t>?</a:t>
            </a:r>
            <a:endParaRPr lang="en-US" dirty="0"/>
          </a:p>
        </p:txBody>
      </p:sp>
    </p:spTree>
    <p:extLst>
      <p:ext uri="{BB962C8B-B14F-4D97-AF65-F5344CB8AC3E}">
        <p14:creationId xmlns:p14="http://schemas.microsoft.com/office/powerpoint/2010/main" val="3908413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Introduction……</a:t>
            </a:r>
            <a:endParaRPr lang="en-US" dirty="0"/>
          </a:p>
        </p:txBody>
      </p:sp>
      <p:sp>
        <p:nvSpPr>
          <p:cNvPr id="3" name="Content Placeholder 2"/>
          <p:cNvSpPr>
            <a:spLocks noGrp="1"/>
          </p:cNvSpPr>
          <p:nvPr>
            <p:ph idx="1"/>
          </p:nvPr>
        </p:nvSpPr>
        <p:spPr/>
        <p:txBody>
          <a:bodyPr>
            <a:normAutofit/>
          </a:bodyPr>
          <a:lstStyle/>
          <a:p>
            <a:r>
              <a:rPr lang="en-US" dirty="0" smtClean="0"/>
              <a:t>Reproductive Health</a:t>
            </a:r>
          </a:p>
          <a:p>
            <a:r>
              <a:rPr lang="en-US" dirty="0" smtClean="0">
                <a:solidFill>
                  <a:srgbClr val="FF0000"/>
                </a:solidFill>
              </a:rPr>
              <a:t>A state of complete physical mental and social well being and not merely the absence of disease or infirmity, in all matters relating to the reproductive system and its functions</a:t>
            </a:r>
            <a:r>
              <a:rPr lang="en-US" dirty="0" smtClean="0"/>
              <a: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Components of Reproductive Health</a:t>
            </a:r>
            <a:endParaRPr lang="en-US" dirty="0"/>
          </a:p>
        </p:txBody>
      </p:sp>
      <p:sp>
        <p:nvSpPr>
          <p:cNvPr id="3" name="Content Placeholder 2"/>
          <p:cNvSpPr>
            <a:spLocks noGrp="1"/>
          </p:cNvSpPr>
          <p:nvPr>
            <p:ph idx="1"/>
          </p:nvPr>
        </p:nvSpPr>
        <p:spPr/>
        <p:txBody>
          <a:bodyPr>
            <a:normAutofit lnSpcReduction="10000"/>
          </a:bodyPr>
          <a:lstStyle/>
          <a:p>
            <a:r>
              <a:rPr lang="en-US" dirty="0" smtClean="0"/>
              <a:t>It has 8 core components:</a:t>
            </a:r>
          </a:p>
          <a:p>
            <a:pPr marL="624078" indent="-514350">
              <a:buFont typeface="+mj-lt"/>
              <a:buAutoNum type="arabicPeriod"/>
            </a:pPr>
            <a:r>
              <a:rPr lang="en-US" dirty="0" smtClean="0"/>
              <a:t>Family Planning</a:t>
            </a:r>
          </a:p>
          <a:p>
            <a:pPr marL="624078" indent="-514350">
              <a:buFont typeface="+mj-lt"/>
              <a:buAutoNum type="arabicPeriod"/>
            </a:pPr>
            <a:r>
              <a:rPr lang="en-US" dirty="0" smtClean="0"/>
              <a:t>Maternal Health : ANC, Delivery, PNC</a:t>
            </a:r>
          </a:p>
          <a:p>
            <a:pPr marL="624078" indent="-514350">
              <a:buFont typeface="+mj-lt"/>
              <a:buAutoNum type="arabicPeriod"/>
            </a:pPr>
            <a:r>
              <a:rPr lang="en-US" dirty="0" smtClean="0"/>
              <a:t>AHD-Teen Pregnancy</a:t>
            </a:r>
          </a:p>
          <a:p>
            <a:pPr marL="624078" indent="-514350">
              <a:buFont typeface="+mj-lt"/>
              <a:buAutoNum type="arabicPeriod"/>
            </a:pPr>
            <a:r>
              <a:rPr lang="en-US" dirty="0" smtClean="0"/>
              <a:t>RTI/STI/HIV</a:t>
            </a:r>
          </a:p>
          <a:p>
            <a:pPr marL="624078" indent="-514350">
              <a:buFont typeface="+mj-lt"/>
              <a:buAutoNum type="arabicPeriod"/>
            </a:pPr>
            <a:r>
              <a:rPr lang="en-US" dirty="0" smtClean="0"/>
              <a:t>Abortion &amp; its Complications</a:t>
            </a:r>
          </a:p>
          <a:p>
            <a:pPr marL="624078" indent="-514350">
              <a:buFont typeface="+mj-lt"/>
              <a:buAutoNum type="arabicPeriod"/>
            </a:pPr>
            <a:r>
              <a:rPr lang="en-US" dirty="0" smtClean="0"/>
              <a:t>RT Cancers</a:t>
            </a:r>
          </a:p>
          <a:p>
            <a:pPr marL="624078" indent="-514350">
              <a:buFont typeface="+mj-lt"/>
              <a:buAutoNum type="arabicPeriod"/>
            </a:pPr>
            <a:r>
              <a:rPr lang="en-US" dirty="0" smtClean="0"/>
              <a:t>Child Health</a:t>
            </a:r>
          </a:p>
          <a:p>
            <a:pPr marL="624078" indent="-514350">
              <a:buFont typeface="+mj-lt"/>
              <a:buAutoNum type="arabicPeriod"/>
            </a:pPr>
            <a:r>
              <a:rPr lang="en-US" dirty="0" smtClean="0"/>
              <a:t>Gender Equity</a:t>
            </a:r>
            <a:r>
              <a:rPr lang="en-US" dirty="0" smtClean="0"/>
              <a:t>, Empowerment &amp;Reproductive Rights</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8 Millennium Development Goals?</a:t>
            </a:r>
            <a:endParaRPr lang="en-US" dirty="0"/>
          </a:p>
        </p:txBody>
      </p:sp>
      <p:sp>
        <p:nvSpPr>
          <p:cNvPr id="3" name="Content Placeholder 2"/>
          <p:cNvSpPr>
            <a:spLocks noGrp="1"/>
          </p:cNvSpPr>
          <p:nvPr>
            <p:ph idx="1"/>
          </p:nvPr>
        </p:nvSpPr>
        <p:spPr/>
        <p:txBody>
          <a:bodyPr/>
          <a:lstStyle/>
          <a:p>
            <a:pPr marL="624078" indent="-514350">
              <a:buFont typeface="+mj-lt"/>
              <a:buAutoNum type="arabicPeriod"/>
            </a:pPr>
            <a:r>
              <a:rPr lang="en-US" dirty="0" smtClean="0"/>
              <a:t>Eradicate extreme poverty &amp; hunger</a:t>
            </a:r>
          </a:p>
          <a:p>
            <a:pPr marL="624078" indent="-514350">
              <a:buFont typeface="+mj-lt"/>
              <a:buAutoNum type="arabicPeriod"/>
            </a:pPr>
            <a:r>
              <a:rPr lang="en-US" dirty="0" smtClean="0"/>
              <a:t>Achieve Universal Primary Education</a:t>
            </a:r>
          </a:p>
          <a:p>
            <a:pPr marL="624078" indent="-514350">
              <a:buFont typeface="+mj-lt"/>
              <a:buAutoNum type="arabicPeriod"/>
            </a:pPr>
            <a:r>
              <a:rPr lang="en-US" dirty="0" smtClean="0"/>
              <a:t>Promote gender equality &amp; empower women</a:t>
            </a:r>
          </a:p>
          <a:p>
            <a:pPr marL="624078" indent="-514350">
              <a:buFont typeface="+mj-lt"/>
              <a:buAutoNum type="arabicPeriod"/>
            </a:pPr>
            <a:r>
              <a:rPr lang="en-US" dirty="0" smtClean="0">
                <a:solidFill>
                  <a:srgbClr val="FF0000"/>
                </a:solidFill>
              </a:rPr>
              <a:t>Reduce child Mortality</a:t>
            </a:r>
          </a:p>
          <a:p>
            <a:pPr marL="624078" indent="-514350">
              <a:buFont typeface="+mj-lt"/>
              <a:buAutoNum type="arabicPeriod"/>
            </a:pPr>
            <a:r>
              <a:rPr lang="en-US" dirty="0" smtClean="0">
                <a:solidFill>
                  <a:srgbClr val="FF0000"/>
                </a:solidFill>
              </a:rPr>
              <a:t>Improve maternal health </a:t>
            </a:r>
          </a:p>
          <a:p>
            <a:pPr marL="624078" indent="-514350">
              <a:buFont typeface="+mj-lt"/>
              <a:buAutoNum type="arabicPeriod"/>
            </a:pPr>
            <a:r>
              <a:rPr lang="en-US" dirty="0" smtClean="0">
                <a:solidFill>
                  <a:srgbClr val="FF0000"/>
                </a:solidFill>
              </a:rPr>
              <a:t>Combat HIV/AIDS , Malaria &amp; other diseases</a:t>
            </a:r>
          </a:p>
          <a:p>
            <a:pPr marL="624078" indent="-514350">
              <a:buFont typeface="+mj-lt"/>
              <a:buAutoNum type="arabicPeriod"/>
            </a:pPr>
            <a:r>
              <a:rPr lang="en-US" dirty="0" smtClean="0"/>
              <a:t>Ensure environmental sustainability</a:t>
            </a:r>
          </a:p>
          <a:p>
            <a:pPr marL="624078" indent="-514350">
              <a:buFont typeface="+mj-lt"/>
              <a:buAutoNum type="arabicPeriod"/>
            </a:pPr>
            <a:r>
              <a:rPr lang="en-US" dirty="0" smtClean="0"/>
              <a:t>Develop a global partnership for development</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Global Reproductive Health Strategy.</a:t>
            </a:r>
            <a:endParaRPr lang="en-US" dirty="0"/>
          </a:p>
        </p:txBody>
      </p:sp>
      <p:sp>
        <p:nvSpPr>
          <p:cNvPr id="3" name="Content Placeholder 2"/>
          <p:cNvSpPr>
            <a:spLocks noGrp="1"/>
          </p:cNvSpPr>
          <p:nvPr>
            <p:ph idx="1"/>
          </p:nvPr>
        </p:nvSpPr>
        <p:spPr/>
        <p:txBody>
          <a:bodyPr>
            <a:normAutofit lnSpcReduction="10000"/>
          </a:bodyPr>
          <a:lstStyle/>
          <a:p>
            <a:r>
              <a:rPr lang="en-US" dirty="0" smtClean="0"/>
              <a:t>Policy to strengthen health systems</a:t>
            </a:r>
          </a:p>
          <a:p>
            <a:r>
              <a:rPr lang="en-US" dirty="0" smtClean="0"/>
              <a:t>Existence of a task force</a:t>
            </a:r>
          </a:p>
          <a:p>
            <a:r>
              <a:rPr lang="en-US" dirty="0" smtClean="0"/>
              <a:t>Inclusion of reproductive health within proposals to the global fund</a:t>
            </a:r>
          </a:p>
          <a:p>
            <a:r>
              <a:rPr lang="en-US" dirty="0" smtClean="0"/>
              <a:t>Human resources assessment</a:t>
            </a:r>
          </a:p>
          <a:p>
            <a:pPr lvl="1"/>
            <a:r>
              <a:rPr lang="en-US" dirty="0" smtClean="0"/>
              <a:t>Training needs</a:t>
            </a:r>
          </a:p>
          <a:p>
            <a:r>
              <a:rPr lang="en-US" dirty="0" smtClean="0"/>
              <a:t>Improving data for quality of sexual and reproductive health care</a:t>
            </a:r>
          </a:p>
          <a:p>
            <a:r>
              <a:rPr lang="en-US" dirty="0" smtClean="0"/>
              <a:t>Standards –guidelines for service delivery</a:t>
            </a:r>
          </a:p>
          <a:p>
            <a:r>
              <a:rPr lang="en-US" dirty="0" smtClean="0"/>
              <a:t>Strengthening referral systems.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WHO Global Reproductive Health Strategy</a:t>
            </a:r>
            <a:endParaRPr lang="en-US" dirty="0"/>
          </a:p>
        </p:txBody>
      </p:sp>
      <p:sp>
        <p:nvSpPr>
          <p:cNvPr id="3" name="Content Placeholder 2"/>
          <p:cNvSpPr>
            <a:spLocks noGrp="1"/>
          </p:cNvSpPr>
          <p:nvPr>
            <p:ph idx="1"/>
          </p:nvPr>
        </p:nvSpPr>
        <p:spPr/>
        <p:txBody>
          <a:bodyPr/>
          <a:lstStyle/>
          <a:p>
            <a:r>
              <a:rPr lang="en-US" dirty="0" smtClean="0"/>
              <a:t>Targets the five priority aspects of reproductive health </a:t>
            </a:r>
          </a:p>
          <a:p>
            <a:pPr lvl="1">
              <a:buFont typeface="Wingdings" pitchFamily="2" charset="2"/>
              <a:buChar char="q"/>
            </a:pPr>
            <a:r>
              <a:rPr lang="en-US" dirty="0" smtClean="0"/>
              <a:t>Improve antenatal/delivery/postpartum/newborn care</a:t>
            </a:r>
          </a:p>
          <a:p>
            <a:pPr lvl="1">
              <a:buFont typeface="Wingdings" pitchFamily="2" charset="2"/>
              <a:buChar char="q"/>
            </a:pPr>
            <a:r>
              <a:rPr lang="en-US" dirty="0" smtClean="0"/>
              <a:t>Provide high quality family planning services</a:t>
            </a:r>
          </a:p>
          <a:p>
            <a:pPr lvl="1">
              <a:buFont typeface="Wingdings" pitchFamily="2" charset="2"/>
              <a:buChar char="q"/>
            </a:pPr>
            <a:r>
              <a:rPr lang="en-US" dirty="0" smtClean="0"/>
              <a:t>Eliminate unsafe abortion</a:t>
            </a:r>
          </a:p>
          <a:p>
            <a:pPr lvl="1">
              <a:buFont typeface="Wingdings" pitchFamily="2" charset="2"/>
              <a:buChar char="q"/>
            </a:pPr>
            <a:r>
              <a:rPr lang="en-US" dirty="0" smtClean="0"/>
              <a:t>Combats STI/RTI’s including HIV, cervical cancer and other morbidities</a:t>
            </a:r>
          </a:p>
          <a:p>
            <a:pPr lvl="1">
              <a:buFont typeface="Wingdings" pitchFamily="2" charset="2"/>
              <a:buChar char="q"/>
            </a:pPr>
            <a:r>
              <a:rPr lang="en-US" dirty="0" smtClean="0"/>
              <a:t>Promote sexual health ( include adolescence)</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Reproductive Health Priorities</a:t>
            </a:r>
            <a:endParaRPr lang="en-US" dirty="0"/>
          </a:p>
        </p:txBody>
      </p:sp>
      <p:sp>
        <p:nvSpPr>
          <p:cNvPr id="3" name="Content Placeholder 2"/>
          <p:cNvSpPr>
            <a:spLocks noGrp="1"/>
          </p:cNvSpPr>
          <p:nvPr>
            <p:ph idx="1"/>
          </p:nvPr>
        </p:nvSpPr>
        <p:spPr/>
        <p:txBody>
          <a:bodyPr/>
          <a:lstStyle/>
          <a:p>
            <a:r>
              <a:rPr lang="en-US" dirty="0" smtClean="0"/>
              <a:t>Crude </a:t>
            </a:r>
            <a:r>
              <a:rPr lang="en-US" dirty="0" smtClean="0"/>
              <a:t>birth rate -21/1000</a:t>
            </a:r>
          </a:p>
          <a:p>
            <a:r>
              <a:rPr lang="en-US" dirty="0" smtClean="0"/>
              <a:t>Contraceptive </a:t>
            </a:r>
            <a:r>
              <a:rPr lang="en-US" dirty="0"/>
              <a:t>P</a:t>
            </a:r>
            <a:r>
              <a:rPr lang="en-US" dirty="0" smtClean="0"/>
              <a:t>revalence Rate -45%</a:t>
            </a:r>
          </a:p>
          <a:p>
            <a:r>
              <a:rPr lang="en-US" dirty="0" smtClean="0"/>
              <a:t>Level of unmet need for family planning remains relatively </a:t>
            </a:r>
            <a:r>
              <a:rPr lang="en-US" dirty="0" smtClean="0"/>
              <a:t>high</a:t>
            </a:r>
          </a:p>
          <a:p>
            <a:r>
              <a:rPr lang="en-US" dirty="0" smtClean="0"/>
              <a:t>High rates of STI’s-high infertility rate</a:t>
            </a:r>
            <a:endParaRPr lang="en-US" dirty="0" smtClean="0"/>
          </a:p>
          <a:p>
            <a:r>
              <a:rPr lang="en-US" dirty="0" smtClean="0"/>
              <a:t>Adolescent Fertility Rate –slightly decreased in the last 5 years-50/1000</a:t>
            </a:r>
            <a:endParaRPr lang="en-US" dirty="0"/>
          </a:p>
          <a:p>
            <a:r>
              <a:rPr lang="en-US" dirty="0" smtClean="0"/>
              <a:t>Birth to teenage mothers account for 10% of all births</a:t>
            </a:r>
          </a:p>
          <a:p>
            <a:pPr marL="109728" indent="0">
              <a:buNone/>
            </a:pPr>
            <a:endParaRPr lang="en-US" dirty="0" smtClean="0"/>
          </a:p>
          <a:p>
            <a:endParaRPr lang="en-US" dirty="0" smtClean="0"/>
          </a:p>
        </p:txBody>
      </p:sp>
    </p:spTree>
    <p:extLst>
      <p:ext uri="{BB962C8B-B14F-4D97-AF65-F5344CB8AC3E}">
        <p14:creationId xmlns:p14="http://schemas.microsoft.com/office/powerpoint/2010/main" val="932826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Maternal morbidity data –high &amp; largely linked to high incidence of diabetes ,other  NCD’s in pregnancies, premature birth , anemia</a:t>
            </a:r>
          </a:p>
          <a:p>
            <a:r>
              <a:rPr lang="en-US" dirty="0" smtClean="0"/>
              <a:t>Maternal mortality ratio-30-40 per 100000 live births in the past decade</a:t>
            </a:r>
          </a:p>
          <a:p>
            <a:r>
              <a:rPr lang="en-US" dirty="0" smtClean="0"/>
              <a:t>Neonatal mortality rate-15/1000 births (prematurity, severe infection)</a:t>
            </a:r>
          </a:p>
          <a:p>
            <a:r>
              <a:rPr lang="en-US" dirty="0" smtClean="0"/>
              <a:t>Infant mortality rate-20/1000 live births</a:t>
            </a:r>
          </a:p>
          <a:p>
            <a:endParaRPr lang="en-US" dirty="0" smtClean="0"/>
          </a:p>
        </p:txBody>
      </p:sp>
    </p:spTree>
    <p:extLst>
      <p:ext uri="{BB962C8B-B14F-4D97-AF65-F5344CB8AC3E}">
        <p14:creationId xmlns:p14="http://schemas.microsoft.com/office/powerpoint/2010/main" val="25075967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HO Reproductive Health Strategies and MDGs">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WHO Reproductive Health Strategies and MDGs</Template>
  <TotalTime>17998</TotalTime>
  <Words>1729</Words>
  <Application>Microsoft Office PowerPoint</Application>
  <PresentationFormat>On-screen Show (4:3)</PresentationFormat>
  <Paragraphs>135</Paragraphs>
  <Slides>19</Slides>
  <Notes>6</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WHO Reproductive Health Strategies and MDGs</vt:lpstr>
      <vt:lpstr>NCD Crisis and Reproductive Health</vt:lpstr>
      <vt:lpstr>Aims </vt:lpstr>
      <vt:lpstr>An Introduction……</vt:lpstr>
      <vt:lpstr>Components of Reproductive Health</vt:lpstr>
      <vt:lpstr>The 8 Millennium Development Goals?</vt:lpstr>
      <vt:lpstr>Global Reproductive Health Strategy.</vt:lpstr>
      <vt:lpstr>WHO Global Reproductive Health Strategy</vt:lpstr>
      <vt:lpstr>Reproductive Health Priorities</vt:lpstr>
      <vt:lpstr>PowerPoint Presentation</vt:lpstr>
      <vt:lpstr>PowerPoint Presentation</vt:lpstr>
      <vt:lpstr>NCD’s and Female Motality</vt:lpstr>
      <vt:lpstr>Obesity and Menstrual Problems</vt:lpstr>
      <vt:lpstr>Obesity and Fertility</vt:lpstr>
      <vt:lpstr>Obesity and Pregnancy</vt:lpstr>
      <vt:lpstr>PowerPoint Presentation</vt:lpstr>
      <vt:lpstr>Obesity and Cancer</vt:lpstr>
      <vt:lpstr>Solutions</vt:lpstr>
      <vt:lpstr>References:</vt:lpstr>
      <vt:lpstr>VINAKA </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WHO Reproductive Health Strategies and MDGs</dc:title>
  <dc:creator>Repa</dc:creator>
  <cp:lastModifiedBy>Repa</cp:lastModifiedBy>
  <cp:revision>32</cp:revision>
  <dcterms:created xsi:type="dcterms:W3CDTF">2015-06-05T06:27:14Z</dcterms:created>
  <dcterms:modified xsi:type="dcterms:W3CDTF">2015-06-19T20:02:26Z</dcterms:modified>
</cp:coreProperties>
</file>