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0" d="100"/>
          <a:sy n="80" d="100"/>
        </p:scale>
        <p:origin x="-120"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7F57781-0956-4254-81E5-1D92CC5C08FD}" type="datetimeFigureOut">
              <a:rPr lang="en-US" smtClean="0"/>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B9613-120C-46EF-AB85-0C551708311A}" type="slidenum">
              <a:rPr lang="en-US" smtClean="0"/>
              <a:t>‹#›</a:t>
            </a:fld>
            <a:endParaRPr lang="en-US"/>
          </a:p>
        </p:txBody>
      </p:sp>
    </p:spTree>
    <p:extLst>
      <p:ext uri="{BB962C8B-B14F-4D97-AF65-F5344CB8AC3E}">
        <p14:creationId xmlns:p14="http://schemas.microsoft.com/office/powerpoint/2010/main" val="3950088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F57781-0956-4254-81E5-1D92CC5C08FD}" type="datetimeFigureOut">
              <a:rPr lang="en-US" smtClean="0"/>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B9613-120C-46EF-AB85-0C551708311A}" type="slidenum">
              <a:rPr lang="en-US" smtClean="0"/>
              <a:t>‹#›</a:t>
            </a:fld>
            <a:endParaRPr lang="en-US"/>
          </a:p>
        </p:txBody>
      </p:sp>
    </p:spTree>
    <p:extLst>
      <p:ext uri="{BB962C8B-B14F-4D97-AF65-F5344CB8AC3E}">
        <p14:creationId xmlns:p14="http://schemas.microsoft.com/office/powerpoint/2010/main" val="3843570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F57781-0956-4254-81E5-1D92CC5C08FD}" type="datetimeFigureOut">
              <a:rPr lang="en-US" smtClean="0"/>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B9613-120C-46EF-AB85-0C551708311A}" type="slidenum">
              <a:rPr lang="en-US" smtClean="0"/>
              <a:t>‹#›</a:t>
            </a:fld>
            <a:endParaRPr lang="en-US"/>
          </a:p>
        </p:txBody>
      </p:sp>
    </p:spTree>
    <p:extLst>
      <p:ext uri="{BB962C8B-B14F-4D97-AF65-F5344CB8AC3E}">
        <p14:creationId xmlns:p14="http://schemas.microsoft.com/office/powerpoint/2010/main" val="671526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F57781-0956-4254-81E5-1D92CC5C08FD}" type="datetimeFigureOut">
              <a:rPr lang="en-US" smtClean="0"/>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B9613-120C-46EF-AB85-0C551708311A}" type="slidenum">
              <a:rPr lang="en-US" smtClean="0"/>
              <a:t>‹#›</a:t>
            </a:fld>
            <a:endParaRPr lang="en-US"/>
          </a:p>
        </p:txBody>
      </p:sp>
    </p:spTree>
    <p:extLst>
      <p:ext uri="{BB962C8B-B14F-4D97-AF65-F5344CB8AC3E}">
        <p14:creationId xmlns:p14="http://schemas.microsoft.com/office/powerpoint/2010/main" val="3928147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F57781-0956-4254-81E5-1D92CC5C08FD}" type="datetimeFigureOut">
              <a:rPr lang="en-US" smtClean="0"/>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B9613-120C-46EF-AB85-0C551708311A}" type="slidenum">
              <a:rPr lang="en-US" smtClean="0"/>
              <a:t>‹#›</a:t>
            </a:fld>
            <a:endParaRPr lang="en-US"/>
          </a:p>
        </p:txBody>
      </p:sp>
    </p:spTree>
    <p:extLst>
      <p:ext uri="{BB962C8B-B14F-4D97-AF65-F5344CB8AC3E}">
        <p14:creationId xmlns:p14="http://schemas.microsoft.com/office/powerpoint/2010/main" val="1625758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7F57781-0956-4254-81E5-1D92CC5C08FD}" type="datetimeFigureOut">
              <a:rPr lang="en-US" smtClean="0"/>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B9613-120C-46EF-AB85-0C551708311A}" type="slidenum">
              <a:rPr lang="en-US" smtClean="0"/>
              <a:t>‹#›</a:t>
            </a:fld>
            <a:endParaRPr lang="en-US"/>
          </a:p>
        </p:txBody>
      </p:sp>
    </p:spTree>
    <p:extLst>
      <p:ext uri="{BB962C8B-B14F-4D97-AF65-F5344CB8AC3E}">
        <p14:creationId xmlns:p14="http://schemas.microsoft.com/office/powerpoint/2010/main" val="927232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F57781-0956-4254-81E5-1D92CC5C08FD}" type="datetimeFigureOut">
              <a:rPr lang="en-US" smtClean="0"/>
              <a:t>5/18/2015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0B9613-120C-46EF-AB85-0C551708311A}" type="slidenum">
              <a:rPr lang="en-US" smtClean="0"/>
              <a:t>‹#›</a:t>
            </a:fld>
            <a:endParaRPr lang="en-US"/>
          </a:p>
        </p:txBody>
      </p:sp>
    </p:spTree>
    <p:extLst>
      <p:ext uri="{BB962C8B-B14F-4D97-AF65-F5344CB8AC3E}">
        <p14:creationId xmlns:p14="http://schemas.microsoft.com/office/powerpoint/2010/main" val="3610673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F57781-0956-4254-81E5-1D92CC5C08FD}" type="datetimeFigureOut">
              <a:rPr lang="en-US" smtClean="0"/>
              <a:t>5/18/2015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0B9613-120C-46EF-AB85-0C551708311A}" type="slidenum">
              <a:rPr lang="en-US" smtClean="0"/>
              <a:t>‹#›</a:t>
            </a:fld>
            <a:endParaRPr lang="en-US"/>
          </a:p>
        </p:txBody>
      </p:sp>
    </p:spTree>
    <p:extLst>
      <p:ext uri="{BB962C8B-B14F-4D97-AF65-F5344CB8AC3E}">
        <p14:creationId xmlns:p14="http://schemas.microsoft.com/office/powerpoint/2010/main" val="2950000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F57781-0956-4254-81E5-1D92CC5C08FD}" type="datetimeFigureOut">
              <a:rPr lang="en-US" smtClean="0"/>
              <a:t>5/18/2015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0B9613-120C-46EF-AB85-0C551708311A}" type="slidenum">
              <a:rPr lang="en-US" smtClean="0"/>
              <a:t>‹#›</a:t>
            </a:fld>
            <a:endParaRPr lang="en-US"/>
          </a:p>
        </p:txBody>
      </p:sp>
    </p:spTree>
    <p:extLst>
      <p:ext uri="{BB962C8B-B14F-4D97-AF65-F5344CB8AC3E}">
        <p14:creationId xmlns:p14="http://schemas.microsoft.com/office/powerpoint/2010/main" val="620970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F57781-0956-4254-81E5-1D92CC5C08FD}" type="datetimeFigureOut">
              <a:rPr lang="en-US" smtClean="0"/>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B9613-120C-46EF-AB85-0C551708311A}" type="slidenum">
              <a:rPr lang="en-US" smtClean="0"/>
              <a:t>‹#›</a:t>
            </a:fld>
            <a:endParaRPr lang="en-US"/>
          </a:p>
        </p:txBody>
      </p:sp>
    </p:spTree>
    <p:extLst>
      <p:ext uri="{BB962C8B-B14F-4D97-AF65-F5344CB8AC3E}">
        <p14:creationId xmlns:p14="http://schemas.microsoft.com/office/powerpoint/2010/main" val="1347255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F57781-0956-4254-81E5-1D92CC5C08FD}" type="datetimeFigureOut">
              <a:rPr lang="en-US" smtClean="0"/>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B9613-120C-46EF-AB85-0C551708311A}" type="slidenum">
              <a:rPr lang="en-US" smtClean="0"/>
              <a:t>‹#›</a:t>
            </a:fld>
            <a:endParaRPr lang="en-US"/>
          </a:p>
        </p:txBody>
      </p:sp>
    </p:spTree>
    <p:extLst>
      <p:ext uri="{BB962C8B-B14F-4D97-AF65-F5344CB8AC3E}">
        <p14:creationId xmlns:p14="http://schemas.microsoft.com/office/powerpoint/2010/main" val="3075427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F57781-0956-4254-81E5-1D92CC5C08FD}" type="datetimeFigureOut">
              <a:rPr lang="en-US" smtClean="0"/>
              <a:t>5/18/2015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0B9613-120C-46EF-AB85-0C551708311A}" type="slidenum">
              <a:rPr lang="en-US" smtClean="0"/>
              <a:t>‹#›</a:t>
            </a:fld>
            <a:endParaRPr lang="en-US"/>
          </a:p>
        </p:txBody>
      </p:sp>
    </p:spTree>
    <p:extLst>
      <p:ext uri="{BB962C8B-B14F-4D97-AF65-F5344CB8AC3E}">
        <p14:creationId xmlns:p14="http://schemas.microsoft.com/office/powerpoint/2010/main" val="1126252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OTTAWA CHARTER IN ACTION</a:t>
            </a:r>
            <a:endParaRPr lang="en-US" dirty="0"/>
          </a:p>
        </p:txBody>
      </p:sp>
      <p:sp>
        <p:nvSpPr>
          <p:cNvPr id="3" name="Subtitle 2"/>
          <p:cNvSpPr>
            <a:spLocks noGrp="1"/>
          </p:cNvSpPr>
          <p:nvPr>
            <p:ph type="subTitle" idx="1"/>
          </p:nvPr>
        </p:nvSpPr>
        <p:spPr/>
        <p:txBody>
          <a:bodyPr>
            <a:normAutofit/>
          </a:bodyPr>
          <a:lstStyle/>
          <a:p>
            <a:r>
              <a:rPr lang="en-US" sz="3600" dirty="0" smtClean="0"/>
              <a:t>RH PROMOTION IN FIJI</a:t>
            </a:r>
            <a:endParaRPr lang="en-US" sz="3600" dirty="0"/>
          </a:p>
        </p:txBody>
      </p:sp>
    </p:spTree>
    <p:extLst>
      <p:ext uri="{BB962C8B-B14F-4D97-AF65-F5344CB8AC3E}">
        <p14:creationId xmlns:p14="http://schemas.microsoft.com/office/powerpoint/2010/main" val="28881066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12914"/>
          </a:xfrm>
        </p:spPr>
        <p:txBody>
          <a:bodyPr/>
          <a:lstStyle/>
          <a:p>
            <a:pPr algn="ctr"/>
            <a:r>
              <a:rPr lang="en-US" dirty="0" smtClean="0"/>
              <a:t>INTRODUCTION</a:t>
            </a:r>
            <a:endParaRPr lang="en-US" dirty="0"/>
          </a:p>
        </p:txBody>
      </p:sp>
      <p:sp>
        <p:nvSpPr>
          <p:cNvPr id="3" name="Content Placeholder 2"/>
          <p:cNvSpPr>
            <a:spLocks noGrp="1"/>
          </p:cNvSpPr>
          <p:nvPr>
            <p:ph idx="1"/>
          </p:nvPr>
        </p:nvSpPr>
        <p:spPr>
          <a:xfrm>
            <a:off x="838200" y="1506828"/>
            <a:ext cx="10515600" cy="4670135"/>
          </a:xfrm>
        </p:spPr>
        <p:txBody>
          <a:bodyPr>
            <a:normAutofit lnSpcReduction="10000"/>
          </a:bodyPr>
          <a:lstStyle/>
          <a:p>
            <a:r>
              <a:rPr lang="en-US" sz="4000" dirty="0" smtClean="0"/>
              <a:t>Definition?</a:t>
            </a:r>
          </a:p>
          <a:p>
            <a:r>
              <a:rPr lang="en-US" sz="4000" dirty="0" smtClean="0"/>
              <a:t>For SRH: RH education, FP, Empowerment and quality maternal and child care.</a:t>
            </a:r>
          </a:p>
          <a:p>
            <a:r>
              <a:rPr lang="en-US" sz="4000" dirty="0" smtClean="0"/>
              <a:t>RH problems: unintended pregnancy, unsafe abortion, maternal morbidity and mortality, STIs, gender base violence, cervical CA and teenage pregnancy. </a:t>
            </a:r>
          </a:p>
          <a:p>
            <a:pPr marL="0" indent="0">
              <a:buNone/>
            </a:pPr>
            <a:r>
              <a:rPr lang="en-US" sz="4000" dirty="0" smtClean="0"/>
              <a:t> </a:t>
            </a:r>
          </a:p>
          <a:p>
            <a:endParaRPr lang="en-US" sz="4000" dirty="0" smtClean="0"/>
          </a:p>
        </p:txBody>
      </p:sp>
    </p:spTree>
    <p:extLst>
      <p:ext uri="{BB962C8B-B14F-4D97-AF65-F5344CB8AC3E}">
        <p14:creationId xmlns:p14="http://schemas.microsoft.com/office/powerpoint/2010/main" val="88196278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0456"/>
            <a:ext cx="10515600" cy="5906507"/>
          </a:xfrm>
        </p:spPr>
        <p:txBody>
          <a:bodyPr>
            <a:normAutofit/>
          </a:bodyPr>
          <a:lstStyle/>
          <a:p>
            <a:r>
              <a:rPr lang="en-US" sz="4000" dirty="0" smtClean="0"/>
              <a:t>In Fiji: pregnancy and childbirth is the single most common cause of morbidity in women.</a:t>
            </a:r>
          </a:p>
          <a:p>
            <a:r>
              <a:rPr lang="en-US" sz="4000" dirty="0" smtClean="0"/>
              <a:t>Adolescent </a:t>
            </a:r>
            <a:r>
              <a:rPr lang="en-US" sz="4000" dirty="0" err="1" smtClean="0"/>
              <a:t>preg</a:t>
            </a:r>
            <a:r>
              <a:rPr lang="en-US" sz="4000" dirty="0" smtClean="0"/>
              <a:t> </a:t>
            </a:r>
            <a:r>
              <a:rPr lang="en-US" sz="4000" dirty="0" smtClean="0"/>
              <a:t>rates </a:t>
            </a:r>
            <a:r>
              <a:rPr lang="en-US" sz="4000" dirty="0" smtClean="0"/>
              <a:t>are as </a:t>
            </a:r>
            <a:r>
              <a:rPr lang="en-US" sz="4000" dirty="0" smtClean="0"/>
              <a:t>high as 36.5/1000 in the age group 15-19</a:t>
            </a:r>
          </a:p>
          <a:p>
            <a:r>
              <a:rPr lang="en-US" sz="4000" dirty="0" smtClean="0"/>
              <a:t>Sexually transmitted rates are unacceptably high</a:t>
            </a:r>
          </a:p>
          <a:p>
            <a:r>
              <a:rPr lang="en-US" sz="4000" dirty="0" smtClean="0"/>
              <a:t>Cervical cancer is the 2</a:t>
            </a:r>
            <a:r>
              <a:rPr lang="en-US" sz="4000" baseline="30000" dirty="0" smtClean="0"/>
              <a:t>nd</a:t>
            </a:r>
            <a:r>
              <a:rPr lang="en-US" sz="4000" dirty="0" smtClean="0"/>
              <a:t> most common cancer in Fiji</a:t>
            </a:r>
          </a:p>
          <a:p>
            <a:endParaRPr lang="en-US" sz="4000" dirty="0"/>
          </a:p>
        </p:txBody>
      </p:sp>
    </p:spTree>
    <p:extLst>
      <p:ext uri="{BB962C8B-B14F-4D97-AF65-F5344CB8AC3E}">
        <p14:creationId xmlns:p14="http://schemas.microsoft.com/office/powerpoint/2010/main" val="1297277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26548"/>
          </a:xfrm>
        </p:spPr>
        <p:txBody>
          <a:bodyPr>
            <a:normAutofit fontScale="90000"/>
          </a:bodyPr>
          <a:lstStyle/>
          <a:p>
            <a:r>
              <a:rPr lang="en-US" dirty="0" smtClean="0"/>
              <a:t>RIGHTS</a:t>
            </a:r>
            <a:endParaRPr lang="en-US" dirty="0"/>
          </a:p>
        </p:txBody>
      </p:sp>
      <p:sp>
        <p:nvSpPr>
          <p:cNvPr id="3" name="Content Placeholder 2"/>
          <p:cNvSpPr>
            <a:spLocks noGrp="1"/>
          </p:cNvSpPr>
          <p:nvPr>
            <p:ph idx="1"/>
          </p:nvPr>
        </p:nvSpPr>
        <p:spPr>
          <a:xfrm>
            <a:off x="838200" y="991674"/>
            <a:ext cx="10515600" cy="5185289"/>
          </a:xfrm>
        </p:spPr>
        <p:txBody>
          <a:bodyPr>
            <a:normAutofit fontScale="92500" lnSpcReduction="10000"/>
          </a:bodyPr>
          <a:lstStyle/>
          <a:p>
            <a:r>
              <a:rPr lang="en-US" sz="3200" dirty="0" smtClean="0"/>
              <a:t>The right to equality and non discrimination</a:t>
            </a:r>
          </a:p>
          <a:p>
            <a:r>
              <a:rPr lang="en-US" sz="3200" dirty="0" smtClean="0"/>
              <a:t>The right to privacy </a:t>
            </a:r>
          </a:p>
          <a:p>
            <a:r>
              <a:rPr lang="en-US" sz="3200" dirty="0" smtClean="0"/>
              <a:t>The right to be free from torture or cruel, inhumane or degrading </a:t>
            </a:r>
            <a:r>
              <a:rPr lang="en-US" sz="3200" dirty="0"/>
              <a:t>T</a:t>
            </a:r>
            <a:r>
              <a:rPr lang="en-US" sz="3200" dirty="0" smtClean="0"/>
              <a:t>x </a:t>
            </a:r>
            <a:r>
              <a:rPr lang="en-US" sz="3200" dirty="0" smtClean="0"/>
              <a:t>or punishment</a:t>
            </a:r>
          </a:p>
          <a:p>
            <a:r>
              <a:rPr lang="en-US" sz="3200" dirty="0" smtClean="0"/>
              <a:t>The right to highest attainable level of health and social security</a:t>
            </a:r>
          </a:p>
          <a:p>
            <a:r>
              <a:rPr lang="en-US" sz="3200" dirty="0" smtClean="0"/>
              <a:t>The right to marry and to found a family and enter into marriage with the free and full consent of the intending spouses, and to equality in and at the dissolution of marriage.</a:t>
            </a:r>
          </a:p>
          <a:p>
            <a:r>
              <a:rPr lang="en-US" sz="3200" dirty="0" smtClean="0"/>
              <a:t>The right to decide the number and spacing of ones child</a:t>
            </a:r>
          </a:p>
          <a:p>
            <a:r>
              <a:rPr lang="en-US" sz="3200" dirty="0" smtClean="0"/>
              <a:t>The rights to information and education</a:t>
            </a:r>
          </a:p>
          <a:p>
            <a:r>
              <a:rPr lang="en-US" sz="3200" dirty="0" smtClean="0"/>
              <a:t>The rights to freedom of expression and opinion</a:t>
            </a:r>
          </a:p>
          <a:p>
            <a:endParaRPr lang="en-US" sz="3200" dirty="0"/>
          </a:p>
        </p:txBody>
      </p:sp>
    </p:spTree>
    <p:extLst>
      <p:ext uri="{BB962C8B-B14F-4D97-AF65-F5344CB8AC3E}">
        <p14:creationId xmlns:p14="http://schemas.microsoft.com/office/powerpoint/2010/main" val="3782986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19731"/>
          </a:xfrm>
        </p:spPr>
        <p:txBody>
          <a:bodyPr/>
          <a:lstStyle/>
          <a:p>
            <a:pPr algn="ctr"/>
            <a:r>
              <a:rPr lang="en-US" dirty="0" smtClean="0"/>
              <a:t>RH-OTTAWA CHARTER</a:t>
            </a:r>
            <a:endParaRPr lang="en-US" dirty="0"/>
          </a:p>
        </p:txBody>
      </p:sp>
      <p:sp>
        <p:nvSpPr>
          <p:cNvPr id="3" name="Content Placeholder 2"/>
          <p:cNvSpPr>
            <a:spLocks noGrp="1"/>
          </p:cNvSpPr>
          <p:nvPr>
            <p:ph idx="1"/>
          </p:nvPr>
        </p:nvSpPr>
        <p:spPr>
          <a:xfrm>
            <a:off x="838200" y="1081825"/>
            <a:ext cx="10515600" cy="5095138"/>
          </a:xfrm>
        </p:spPr>
        <p:txBody>
          <a:bodyPr>
            <a:normAutofit fontScale="92500" lnSpcReduction="10000"/>
          </a:bodyPr>
          <a:lstStyle/>
          <a:p>
            <a:pPr marL="0" indent="0">
              <a:buNone/>
            </a:pPr>
            <a:r>
              <a:rPr lang="en-US" sz="3200" u="sng" dirty="0" smtClean="0"/>
              <a:t>BUILD HEALTHY PUBLIC POLICIES</a:t>
            </a:r>
          </a:p>
          <a:p>
            <a:pPr marL="0" indent="0">
              <a:buNone/>
            </a:pPr>
            <a:r>
              <a:rPr lang="en-US" sz="3200" dirty="0" smtClean="0"/>
              <a:t>1. All women, men, young persons and children have </a:t>
            </a:r>
            <a:r>
              <a:rPr lang="en-US" sz="3200" dirty="0" smtClean="0"/>
              <a:t>access </a:t>
            </a:r>
            <a:r>
              <a:rPr lang="en-US" sz="3200" dirty="0" smtClean="0"/>
              <a:t>curative and preventative RH services to protect, and improve their reproductive health throughout the life cycle.</a:t>
            </a:r>
          </a:p>
          <a:p>
            <a:pPr marL="0" indent="0">
              <a:buNone/>
            </a:pPr>
            <a:r>
              <a:rPr lang="en-US" sz="3200" dirty="0" smtClean="0"/>
              <a:t>2. All women have quality services during pregnancy, labor and delivery to ensure successful pregnancy outcome by making quality maternal and newborn services more available and accessible. </a:t>
            </a:r>
          </a:p>
          <a:p>
            <a:pPr marL="0" indent="0">
              <a:buNone/>
            </a:pPr>
            <a:r>
              <a:rPr lang="en-US" sz="3200" dirty="0" smtClean="0"/>
              <a:t>3. All infants and children have access to both curative and preventive pediatric services to protect and safeguard their health, with particular reference to the most common causes of infant and childhood morbidity and </a:t>
            </a:r>
            <a:r>
              <a:rPr lang="en-US" sz="3200" dirty="0" smtClean="0"/>
              <a:t>mortality</a:t>
            </a:r>
            <a:r>
              <a:rPr lang="en-US" sz="3200" dirty="0" smtClean="0"/>
              <a:t>.</a:t>
            </a:r>
            <a:endParaRPr lang="en-US" sz="3200" dirty="0"/>
          </a:p>
        </p:txBody>
      </p:sp>
    </p:spTree>
    <p:extLst>
      <p:ext uri="{BB962C8B-B14F-4D97-AF65-F5344CB8AC3E}">
        <p14:creationId xmlns:p14="http://schemas.microsoft.com/office/powerpoint/2010/main" val="3374607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4546"/>
            <a:ext cx="10515600" cy="6022417"/>
          </a:xfrm>
        </p:spPr>
        <p:txBody>
          <a:bodyPr/>
          <a:lstStyle/>
          <a:p>
            <a:pPr marL="0" indent="0">
              <a:buNone/>
            </a:pPr>
            <a:endParaRPr lang="en-US" dirty="0" smtClean="0"/>
          </a:p>
          <a:p>
            <a:pPr marL="0" indent="0">
              <a:buNone/>
            </a:pPr>
            <a:endParaRPr lang="en-US" dirty="0"/>
          </a:p>
          <a:p>
            <a:pPr marL="0" indent="0">
              <a:buNone/>
            </a:pPr>
            <a:r>
              <a:rPr lang="en-US" dirty="0" smtClean="0"/>
              <a:t>4</a:t>
            </a:r>
            <a:r>
              <a:rPr lang="en-US" dirty="0" smtClean="0"/>
              <a:t>. Young people have access to and make use of youth friendly services to help make responsible choices that protect and safeguard their health, with particular reference to prevention of unplanned pregnancy, STIs/HIV and sexual abuse.</a:t>
            </a:r>
          </a:p>
          <a:p>
            <a:pPr marL="0" indent="0">
              <a:buNone/>
            </a:pPr>
            <a:r>
              <a:rPr lang="en-US" dirty="0" smtClean="0"/>
              <a:t>5.All couples and individuals have access to quality FPS and post abortion services.</a:t>
            </a:r>
          </a:p>
          <a:p>
            <a:pPr marL="0" indent="0">
              <a:buNone/>
            </a:pPr>
            <a:r>
              <a:rPr lang="en-US" dirty="0" smtClean="0"/>
              <a:t>6. All women, men, young persons and children have access to </a:t>
            </a:r>
            <a:r>
              <a:rPr lang="en-US" dirty="0" smtClean="0"/>
              <a:t>preventive </a:t>
            </a:r>
            <a:r>
              <a:rPr lang="en-US" dirty="0" smtClean="0"/>
              <a:t>and curative services that protect them from STIs/HIV.</a:t>
            </a:r>
            <a:endParaRPr lang="en-US" dirty="0"/>
          </a:p>
        </p:txBody>
      </p:sp>
    </p:spTree>
    <p:extLst>
      <p:ext uri="{BB962C8B-B14F-4D97-AF65-F5344CB8AC3E}">
        <p14:creationId xmlns:p14="http://schemas.microsoft.com/office/powerpoint/2010/main" val="3687631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u="sng" dirty="0" smtClean="0"/>
              <a:t>CREATE SUPPORTIVE ENVIRONMENT, STRENGHTEN COMMUNITY ACTION  AND PERSONAL DEVELOPMENT</a:t>
            </a:r>
            <a:endParaRPr lang="en-US" sz="3200" u="sng" dirty="0"/>
          </a:p>
        </p:txBody>
      </p:sp>
      <p:sp>
        <p:nvSpPr>
          <p:cNvPr id="3" name="Content Placeholder 2"/>
          <p:cNvSpPr>
            <a:spLocks noGrp="1"/>
          </p:cNvSpPr>
          <p:nvPr>
            <p:ph idx="1"/>
          </p:nvPr>
        </p:nvSpPr>
        <p:spPr/>
        <p:txBody>
          <a:bodyPr>
            <a:normAutofit lnSpcReduction="10000"/>
          </a:bodyPr>
          <a:lstStyle/>
          <a:p>
            <a:r>
              <a:rPr lang="en-US" dirty="0" smtClean="0"/>
              <a:t>Age appropriate IEC materials for primary </a:t>
            </a:r>
            <a:r>
              <a:rPr lang="en-US" dirty="0" smtClean="0"/>
              <a:t>schools</a:t>
            </a:r>
          </a:p>
          <a:p>
            <a:endParaRPr lang="en-US" dirty="0" smtClean="0"/>
          </a:p>
          <a:p>
            <a:r>
              <a:rPr lang="en-US" dirty="0" smtClean="0"/>
              <a:t>Training school teachers for FLE (</a:t>
            </a:r>
            <a:r>
              <a:rPr lang="en-US" dirty="0" smtClean="0"/>
              <a:t>program)</a:t>
            </a:r>
            <a:endParaRPr lang="en-US" dirty="0" smtClean="0"/>
          </a:p>
          <a:p>
            <a:endParaRPr lang="en-US" dirty="0" smtClean="0"/>
          </a:p>
          <a:p>
            <a:r>
              <a:rPr lang="en-US" dirty="0" smtClean="0"/>
              <a:t>Training </a:t>
            </a:r>
            <a:r>
              <a:rPr lang="en-US" dirty="0" smtClean="0"/>
              <a:t>modules for PS teachers on FLE</a:t>
            </a:r>
          </a:p>
          <a:p>
            <a:endParaRPr lang="en-US" dirty="0" smtClean="0"/>
          </a:p>
          <a:p>
            <a:r>
              <a:rPr lang="en-US" dirty="0" smtClean="0"/>
              <a:t>Trained </a:t>
            </a:r>
            <a:r>
              <a:rPr lang="en-US" dirty="0" smtClean="0"/>
              <a:t>PS teachers in FLE</a:t>
            </a:r>
          </a:p>
          <a:p>
            <a:endParaRPr lang="en-US" dirty="0" smtClean="0"/>
          </a:p>
          <a:p>
            <a:r>
              <a:rPr lang="en-US" dirty="0" smtClean="0"/>
              <a:t>FLE </a:t>
            </a:r>
            <a:r>
              <a:rPr lang="en-US" dirty="0" smtClean="0"/>
              <a:t>in School curriculum</a:t>
            </a:r>
            <a:endParaRPr lang="en-US" dirty="0"/>
          </a:p>
          <a:p>
            <a:endParaRPr lang="en-US" dirty="0" smtClean="0"/>
          </a:p>
          <a:p>
            <a:endParaRPr lang="en-US" dirty="0" smtClean="0"/>
          </a:p>
        </p:txBody>
      </p:sp>
    </p:spTree>
    <p:extLst>
      <p:ext uri="{BB962C8B-B14F-4D97-AF65-F5344CB8AC3E}">
        <p14:creationId xmlns:p14="http://schemas.microsoft.com/office/powerpoint/2010/main" val="112899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p:cTn id="2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p:cTn id="31"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8" end="8"/>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96214"/>
            <a:ext cx="10515600" cy="5880749"/>
          </a:xfrm>
        </p:spPr>
        <p:txBody>
          <a:bodyPr/>
          <a:lstStyle/>
          <a:p>
            <a:endParaRPr lang="en-US" dirty="0" smtClean="0"/>
          </a:p>
          <a:p>
            <a:r>
              <a:rPr lang="en-AU" dirty="0"/>
              <a:t>Age appropriate IEC materials and contraception for tertiary institution</a:t>
            </a:r>
            <a:r>
              <a:rPr lang="en-AU" dirty="0" smtClean="0"/>
              <a:t>.</a:t>
            </a:r>
          </a:p>
          <a:p>
            <a:pPr marL="0" indent="0">
              <a:buNone/>
            </a:pPr>
            <a:endParaRPr lang="en-AU" dirty="0"/>
          </a:p>
          <a:p>
            <a:r>
              <a:rPr lang="en-AU" dirty="0"/>
              <a:t>Peer education for peer educators in tertiary school</a:t>
            </a:r>
          </a:p>
          <a:p>
            <a:endParaRPr lang="en-US" dirty="0"/>
          </a:p>
          <a:p>
            <a:r>
              <a:rPr lang="en-US" dirty="0" smtClean="0"/>
              <a:t>Advocacy </a:t>
            </a:r>
            <a:r>
              <a:rPr lang="en-US" dirty="0" smtClean="0"/>
              <a:t>groups for MISRH</a:t>
            </a:r>
          </a:p>
          <a:p>
            <a:endParaRPr lang="en-US" dirty="0" smtClean="0"/>
          </a:p>
          <a:p>
            <a:r>
              <a:rPr lang="en-US" dirty="0" smtClean="0"/>
              <a:t>Advocacy </a:t>
            </a:r>
            <a:r>
              <a:rPr lang="en-US" dirty="0" smtClean="0"/>
              <a:t>groups on gender based violence</a:t>
            </a:r>
            <a:endParaRPr lang="en-US" dirty="0"/>
          </a:p>
        </p:txBody>
      </p:sp>
    </p:spTree>
    <p:extLst>
      <p:ext uri="{BB962C8B-B14F-4D97-AF65-F5344CB8AC3E}">
        <p14:creationId xmlns:p14="http://schemas.microsoft.com/office/powerpoint/2010/main" val="169156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p:cTn id="1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p:cTn id="25"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3031"/>
            <a:ext cx="10515600" cy="1325563"/>
          </a:xfrm>
        </p:spPr>
        <p:txBody>
          <a:bodyPr/>
          <a:lstStyle/>
          <a:p>
            <a:r>
              <a:rPr lang="en-US" sz="4000" u="sng" dirty="0" smtClean="0"/>
              <a:t>REORIENTATION</a:t>
            </a:r>
            <a:r>
              <a:rPr lang="en-US" u="sng" dirty="0" smtClean="0"/>
              <a:t> OF HEALTH SERVICES</a:t>
            </a:r>
            <a:endParaRPr lang="en-US" u="sng" dirty="0"/>
          </a:p>
        </p:txBody>
      </p:sp>
      <p:sp>
        <p:nvSpPr>
          <p:cNvPr id="3" name="Content Placeholder 2"/>
          <p:cNvSpPr>
            <a:spLocks noGrp="1"/>
          </p:cNvSpPr>
          <p:nvPr>
            <p:ph idx="1"/>
          </p:nvPr>
        </p:nvSpPr>
        <p:spPr>
          <a:xfrm>
            <a:off x="838200" y="1262130"/>
            <a:ext cx="10515600" cy="5215943"/>
          </a:xfrm>
        </p:spPr>
        <p:txBody>
          <a:bodyPr>
            <a:normAutofit/>
          </a:bodyPr>
          <a:lstStyle/>
          <a:p>
            <a:r>
              <a:rPr lang="en-US" dirty="0" smtClean="0"/>
              <a:t>Training </a:t>
            </a:r>
            <a:r>
              <a:rPr lang="en-US" dirty="0" smtClean="0"/>
              <a:t>on pap smear screening and BE</a:t>
            </a:r>
          </a:p>
          <a:p>
            <a:r>
              <a:rPr lang="en-US" dirty="0" smtClean="0"/>
              <a:t>Outreach </a:t>
            </a:r>
            <a:r>
              <a:rPr lang="en-US" dirty="0" smtClean="0"/>
              <a:t>pap smear screening on mobile caravans</a:t>
            </a:r>
          </a:p>
          <a:p>
            <a:r>
              <a:rPr lang="en-US" dirty="0" smtClean="0"/>
              <a:t>Research </a:t>
            </a:r>
            <a:r>
              <a:rPr lang="en-US" dirty="0" smtClean="0"/>
              <a:t>on men's health issues</a:t>
            </a:r>
          </a:p>
          <a:p>
            <a:r>
              <a:rPr lang="en-US" dirty="0" smtClean="0"/>
              <a:t>Research on gender base violence</a:t>
            </a:r>
          </a:p>
          <a:p>
            <a:r>
              <a:rPr lang="en-US" dirty="0" smtClean="0"/>
              <a:t>Family planning through mobile caravan</a:t>
            </a:r>
          </a:p>
          <a:p>
            <a:r>
              <a:rPr lang="en-US" dirty="0" smtClean="0"/>
              <a:t>Training on FP</a:t>
            </a:r>
          </a:p>
          <a:p>
            <a:r>
              <a:rPr lang="en-US" dirty="0" smtClean="0"/>
              <a:t>IEC materials for ANC mothers</a:t>
            </a:r>
          </a:p>
          <a:p>
            <a:r>
              <a:rPr lang="en-US" dirty="0" smtClean="0"/>
              <a:t>Midwives trained and retained for 24hr shifts</a:t>
            </a:r>
          </a:p>
          <a:p>
            <a:r>
              <a:rPr lang="en-US" dirty="0" smtClean="0"/>
              <a:t>Labor </a:t>
            </a:r>
            <a:r>
              <a:rPr lang="en-US" dirty="0" smtClean="0"/>
              <a:t>and delivery referral policy and protocols developed and disseminated.</a:t>
            </a:r>
          </a:p>
          <a:p>
            <a:endParaRPr lang="en-US" dirty="0" smtClean="0"/>
          </a:p>
          <a:p>
            <a:endParaRPr lang="en-US" dirty="0"/>
          </a:p>
        </p:txBody>
      </p:sp>
    </p:spTree>
    <p:extLst>
      <p:ext uri="{BB962C8B-B14F-4D97-AF65-F5344CB8AC3E}">
        <p14:creationId xmlns:p14="http://schemas.microsoft.com/office/powerpoint/2010/main" val="2191380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8" end="8"/>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TotalTime>
  <Words>510</Words>
  <Application>Microsoft Office PowerPoint</Application>
  <PresentationFormat>Custom</PresentationFormat>
  <Paragraphs>58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OTTAWA CHARTER IN ACTION</vt:lpstr>
      <vt:lpstr>INTRODUCTION</vt:lpstr>
      <vt:lpstr>PowerPoint Presentation</vt:lpstr>
      <vt:lpstr>RIGHTS</vt:lpstr>
      <vt:lpstr>RH-OTTAWA CHARTER</vt:lpstr>
      <vt:lpstr>PowerPoint Presentation</vt:lpstr>
      <vt:lpstr>CREATE SUPPORTIVE ENVIRONMENT, STRENGHTEN COMMUNITY ACTION  AND PERSONAL DEVELOPMENT</vt:lpstr>
      <vt:lpstr>PowerPoint Presentation</vt:lpstr>
      <vt:lpstr>REORIENTATION OF HEALTH SERVICES</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OTTAWA CHARTER IN ACTION</dc:title>
  <dc:creator>Toshiba-User</dc:creator>
  <cp:lastModifiedBy>Lucy</cp:lastModifiedBy>
  <cp:revision>18</cp:revision>
  <dcterms:created xsi:type="dcterms:W3CDTF">2015-05-14T11:55:05Z</dcterms:created>
  <dcterms:modified xsi:type="dcterms:W3CDTF">2015-05-18T03:15:41Z</dcterms:modified>
</cp:coreProperties>
</file>