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78" r:id="rId4"/>
    <p:sldId id="262" r:id="rId5"/>
    <p:sldId id="265" r:id="rId6"/>
    <p:sldId id="258" r:id="rId7"/>
    <p:sldId id="303" r:id="rId8"/>
    <p:sldId id="271" r:id="rId9"/>
    <p:sldId id="272" r:id="rId10"/>
    <p:sldId id="299" r:id="rId11"/>
    <p:sldId id="305" r:id="rId12"/>
    <p:sldId id="300" r:id="rId13"/>
    <p:sldId id="301" r:id="rId14"/>
    <p:sldId id="280" r:id="rId15"/>
    <p:sldId id="304" r:id="rId16"/>
    <p:sldId id="30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352" autoAdjust="0"/>
  </p:normalViewPr>
  <p:slideViewPr>
    <p:cSldViewPr>
      <p:cViewPr>
        <p:scale>
          <a:sx n="50" d="100"/>
          <a:sy n="50" d="100"/>
        </p:scale>
        <p:origin x="-1734" y="-216"/>
      </p:cViewPr>
      <p:guideLst>
        <p:guide orient="horz" pos="2160"/>
        <p:guide pos="2880"/>
      </p:guideLst>
    </p:cSldViewPr>
  </p:slideViewPr>
  <p:notesTextViewPr>
    <p:cViewPr>
      <p:scale>
        <a:sx n="1" d="1"/>
        <a:sy n="1" d="1"/>
      </p:scale>
      <p:origin x="0" y="0"/>
    </p:cViewPr>
  </p:notesTextViewPr>
  <p:sorterViewPr>
    <p:cViewPr>
      <p:scale>
        <a:sx n="100" d="100"/>
        <a:sy n="100" d="100"/>
      </p:scale>
      <p:origin x="0" y="1458"/>
    </p:cViewPr>
  </p:sorterViewPr>
  <p:notesViewPr>
    <p:cSldViewPr>
      <p:cViewPr varScale="1">
        <p:scale>
          <a:sx n="56" d="100"/>
          <a:sy n="56" d="100"/>
        </p:scale>
        <p:origin x="-288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E35EFC-0A2E-42A9-9595-D66209159B6F}" type="datetimeFigureOut">
              <a:rPr lang="en-US" smtClean="0"/>
              <a:t>5/18/2015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A3FB45-5CF8-4E5F-8013-F5D388D84012}" type="slidenum">
              <a:rPr lang="en-US" smtClean="0"/>
              <a:t>‹#›</a:t>
            </a:fld>
            <a:endParaRPr lang="en-US"/>
          </a:p>
        </p:txBody>
      </p:sp>
    </p:spTree>
    <p:extLst>
      <p:ext uri="{BB962C8B-B14F-4D97-AF65-F5344CB8AC3E}">
        <p14:creationId xmlns:p14="http://schemas.microsoft.com/office/powerpoint/2010/main" val="1865873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E0A3FB45-5CF8-4E5F-8013-F5D388D84012}" type="slidenum">
              <a:rPr lang="en-US" smtClean="0"/>
              <a:t>2</a:t>
            </a:fld>
            <a:endParaRPr lang="en-US"/>
          </a:p>
        </p:txBody>
      </p:sp>
    </p:spTree>
    <p:extLst>
      <p:ext uri="{BB962C8B-B14F-4D97-AF65-F5344CB8AC3E}">
        <p14:creationId xmlns:p14="http://schemas.microsoft.com/office/powerpoint/2010/main" val="309062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Most of these premature deaths from NCDs are preventable.</a:t>
            </a:r>
          </a:p>
          <a:p>
            <a:r>
              <a:rPr lang="en-US" dirty="0" smtClean="0"/>
              <a:t>By enabling health systems to respond more effectively and equitably to the health care needs of people with NCD and influencing public policies in sectors outside health that tackle shared risk factors</a:t>
            </a:r>
          </a:p>
          <a:p>
            <a:pPr lvl="2"/>
            <a:r>
              <a:rPr lang="en-US" dirty="0" smtClean="0"/>
              <a:t>Tobacco use</a:t>
            </a:r>
          </a:p>
          <a:p>
            <a:pPr lvl="2"/>
            <a:r>
              <a:rPr lang="en-US" dirty="0" smtClean="0"/>
              <a:t>Unhealthy diet </a:t>
            </a:r>
          </a:p>
          <a:p>
            <a:pPr lvl="2"/>
            <a:r>
              <a:rPr lang="en-US" dirty="0" smtClean="0"/>
              <a:t>Physical inactivity</a:t>
            </a:r>
          </a:p>
          <a:p>
            <a:pPr lvl="2"/>
            <a:r>
              <a:rPr lang="en-US" dirty="0" smtClean="0"/>
              <a:t>Harmful use of alcohol</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0A3FB45-5CF8-4E5F-8013-F5D388D84012}" type="slidenum">
              <a:rPr lang="en-US" smtClean="0"/>
              <a:t>3</a:t>
            </a:fld>
            <a:endParaRPr lang="en-US"/>
          </a:p>
        </p:txBody>
      </p:sp>
    </p:spTree>
    <p:extLst>
      <p:ext uri="{BB962C8B-B14F-4D97-AF65-F5344CB8AC3E}">
        <p14:creationId xmlns:p14="http://schemas.microsoft.com/office/powerpoint/2010/main" val="724747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A3FB45-5CF8-4E5F-8013-F5D388D84012}" type="slidenum">
              <a:rPr lang="en-US" smtClean="0"/>
              <a:t>4</a:t>
            </a:fld>
            <a:endParaRPr lang="en-US"/>
          </a:p>
        </p:txBody>
      </p:sp>
    </p:spTree>
    <p:extLst>
      <p:ext uri="{BB962C8B-B14F-4D97-AF65-F5344CB8AC3E}">
        <p14:creationId xmlns:p14="http://schemas.microsoft.com/office/powerpoint/2010/main" val="1560425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Lifestyle behavior including smoking, excessive alcohol use, consumption of unhealthy food and lack of exercise are preventable habits that contribute to NCDs.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NCDs have added significantly to the mortality and morbidity of the population of Fiji.</a:t>
            </a:r>
          </a:p>
          <a:p>
            <a:endParaRPr lang="en-US" dirty="0"/>
          </a:p>
        </p:txBody>
      </p:sp>
      <p:sp>
        <p:nvSpPr>
          <p:cNvPr id="4" name="Slide Number Placeholder 3"/>
          <p:cNvSpPr>
            <a:spLocks noGrp="1"/>
          </p:cNvSpPr>
          <p:nvPr>
            <p:ph type="sldNum" sz="quarter" idx="10"/>
          </p:nvPr>
        </p:nvSpPr>
        <p:spPr/>
        <p:txBody>
          <a:bodyPr/>
          <a:lstStyle/>
          <a:p>
            <a:fld id="{E0A3FB45-5CF8-4E5F-8013-F5D388D84012}" type="slidenum">
              <a:rPr lang="en-US" smtClean="0"/>
              <a:t>6</a:t>
            </a:fld>
            <a:endParaRPr lang="en-US"/>
          </a:p>
        </p:txBody>
      </p:sp>
    </p:spTree>
    <p:extLst>
      <p:ext uri="{BB962C8B-B14F-4D97-AF65-F5344CB8AC3E}">
        <p14:creationId xmlns:p14="http://schemas.microsoft.com/office/powerpoint/2010/main" val="1179242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A3FB45-5CF8-4E5F-8013-F5D388D84012}" type="slidenum">
              <a:rPr lang="en-US" smtClean="0"/>
              <a:t>8</a:t>
            </a:fld>
            <a:endParaRPr lang="en-US"/>
          </a:p>
        </p:txBody>
      </p:sp>
    </p:spTree>
    <p:extLst>
      <p:ext uri="{BB962C8B-B14F-4D97-AF65-F5344CB8AC3E}">
        <p14:creationId xmlns:p14="http://schemas.microsoft.com/office/powerpoint/2010/main" val="1511309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A3FB45-5CF8-4E5F-8013-F5D388D84012}" type="slidenum">
              <a:rPr lang="en-US" smtClean="0"/>
              <a:t>9</a:t>
            </a:fld>
            <a:endParaRPr lang="en-US"/>
          </a:p>
        </p:txBody>
      </p:sp>
    </p:spTree>
    <p:extLst>
      <p:ext uri="{BB962C8B-B14F-4D97-AF65-F5344CB8AC3E}">
        <p14:creationId xmlns:p14="http://schemas.microsoft.com/office/powerpoint/2010/main" val="1248863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Fiji’s NCD situation is like that of an epidemic and must be dealt with like any Public Health</a:t>
            </a:r>
          </a:p>
          <a:p>
            <a:r>
              <a:rPr lang="en-US" dirty="0" smtClean="0"/>
              <a:t>Emergency. The </a:t>
            </a:r>
            <a:r>
              <a:rPr lang="en-US" dirty="0" err="1" smtClean="0"/>
              <a:t>MoH</a:t>
            </a:r>
            <a:r>
              <a:rPr lang="en-US" dirty="0" smtClean="0"/>
              <a:t> through Health Reform will pursue strengthening NCDs service provision through the</a:t>
            </a:r>
          </a:p>
          <a:p>
            <a:r>
              <a:rPr lang="en-US" dirty="0" smtClean="0"/>
              <a:t>introduction of new legislation and policies, procurement of better, affordable technologies,</a:t>
            </a:r>
          </a:p>
          <a:p>
            <a:r>
              <a:rPr lang="en-US" dirty="0" smtClean="0"/>
              <a:t>capacity building, improving clinical infrastructure and enhancing public – private partnership.</a:t>
            </a:r>
          </a:p>
          <a:p>
            <a:endParaRPr lang="en-US" dirty="0"/>
          </a:p>
        </p:txBody>
      </p:sp>
      <p:sp>
        <p:nvSpPr>
          <p:cNvPr id="4" name="Slide Number Placeholder 3"/>
          <p:cNvSpPr>
            <a:spLocks noGrp="1"/>
          </p:cNvSpPr>
          <p:nvPr>
            <p:ph type="sldNum" sz="quarter" idx="10"/>
          </p:nvPr>
        </p:nvSpPr>
        <p:spPr/>
        <p:txBody>
          <a:bodyPr/>
          <a:lstStyle/>
          <a:p>
            <a:fld id="{E0A3FB45-5CF8-4E5F-8013-F5D388D84012}" type="slidenum">
              <a:rPr lang="en-US" smtClean="0"/>
              <a:t>14</a:t>
            </a:fld>
            <a:endParaRPr lang="en-US"/>
          </a:p>
        </p:txBody>
      </p:sp>
    </p:spTree>
    <p:extLst>
      <p:ext uri="{BB962C8B-B14F-4D97-AF65-F5344CB8AC3E}">
        <p14:creationId xmlns:p14="http://schemas.microsoft.com/office/powerpoint/2010/main" val="1972532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D75728-06F9-4951-81DC-F8E4E7D02801}"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EE4AF-9E73-4A57-B275-05BE6ECCDF46}" type="slidenum">
              <a:rPr lang="en-US" smtClean="0"/>
              <a:t>‹#›</a:t>
            </a:fld>
            <a:endParaRPr lang="en-US"/>
          </a:p>
        </p:txBody>
      </p:sp>
    </p:spTree>
    <p:extLst>
      <p:ext uri="{BB962C8B-B14F-4D97-AF65-F5344CB8AC3E}">
        <p14:creationId xmlns:p14="http://schemas.microsoft.com/office/powerpoint/2010/main" val="1013657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75728-06F9-4951-81DC-F8E4E7D02801}"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EE4AF-9E73-4A57-B275-05BE6ECCDF46}" type="slidenum">
              <a:rPr lang="en-US" smtClean="0"/>
              <a:t>‹#›</a:t>
            </a:fld>
            <a:endParaRPr lang="en-US"/>
          </a:p>
        </p:txBody>
      </p:sp>
    </p:spTree>
    <p:extLst>
      <p:ext uri="{BB962C8B-B14F-4D97-AF65-F5344CB8AC3E}">
        <p14:creationId xmlns:p14="http://schemas.microsoft.com/office/powerpoint/2010/main" val="234237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75728-06F9-4951-81DC-F8E4E7D02801}"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EE4AF-9E73-4A57-B275-05BE6ECCDF46}" type="slidenum">
              <a:rPr lang="en-US" smtClean="0"/>
              <a:t>‹#›</a:t>
            </a:fld>
            <a:endParaRPr lang="en-US"/>
          </a:p>
        </p:txBody>
      </p:sp>
    </p:spTree>
    <p:extLst>
      <p:ext uri="{BB962C8B-B14F-4D97-AF65-F5344CB8AC3E}">
        <p14:creationId xmlns:p14="http://schemas.microsoft.com/office/powerpoint/2010/main" val="1787501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75728-06F9-4951-81DC-F8E4E7D02801}"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EE4AF-9E73-4A57-B275-05BE6ECCDF46}" type="slidenum">
              <a:rPr lang="en-US" smtClean="0"/>
              <a:t>‹#›</a:t>
            </a:fld>
            <a:endParaRPr lang="en-US"/>
          </a:p>
        </p:txBody>
      </p:sp>
    </p:spTree>
    <p:extLst>
      <p:ext uri="{BB962C8B-B14F-4D97-AF65-F5344CB8AC3E}">
        <p14:creationId xmlns:p14="http://schemas.microsoft.com/office/powerpoint/2010/main" val="20558077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D75728-06F9-4951-81DC-F8E4E7D02801}"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EE4AF-9E73-4A57-B275-05BE6ECCDF46}" type="slidenum">
              <a:rPr lang="en-US" smtClean="0"/>
              <a:t>‹#›</a:t>
            </a:fld>
            <a:endParaRPr lang="en-US"/>
          </a:p>
        </p:txBody>
      </p:sp>
    </p:spTree>
    <p:extLst>
      <p:ext uri="{BB962C8B-B14F-4D97-AF65-F5344CB8AC3E}">
        <p14:creationId xmlns:p14="http://schemas.microsoft.com/office/powerpoint/2010/main" val="3244112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D75728-06F9-4951-81DC-F8E4E7D02801}"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EE4AF-9E73-4A57-B275-05BE6ECCDF46}" type="slidenum">
              <a:rPr lang="en-US" smtClean="0"/>
              <a:t>‹#›</a:t>
            </a:fld>
            <a:endParaRPr lang="en-US"/>
          </a:p>
        </p:txBody>
      </p:sp>
    </p:spTree>
    <p:extLst>
      <p:ext uri="{BB962C8B-B14F-4D97-AF65-F5344CB8AC3E}">
        <p14:creationId xmlns:p14="http://schemas.microsoft.com/office/powerpoint/2010/main" val="1666700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D75728-06F9-4951-81DC-F8E4E7D02801}" type="datetimeFigureOut">
              <a:rPr lang="en-US" smtClean="0"/>
              <a:t>5/18/2015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AEE4AF-9E73-4A57-B275-05BE6ECCDF46}" type="slidenum">
              <a:rPr lang="en-US" smtClean="0"/>
              <a:t>‹#›</a:t>
            </a:fld>
            <a:endParaRPr lang="en-US"/>
          </a:p>
        </p:txBody>
      </p:sp>
    </p:spTree>
    <p:extLst>
      <p:ext uri="{BB962C8B-B14F-4D97-AF65-F5344CB8AC3E}">
        <p14:creationId xmlns:p14="http://schemas.microsoft.com/office/powerpoint/2010/main" val="2910618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D75728-06F9-4951-81DC-F8E4E7D02801}" type="datetimeFigureOut">
              <a:rPr lang="en-US" smtClean="0"/>
              <a:t>5/18/2015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AEE4AF-9E73-4A57-B275-05BE6ECCDF46}" type="slidenum">
              <a:rPr lang="en-US" smtClean="0"/>
              <a:t>‹#›</a:t>
            </a:fld>
            <a:endParaRPr lang="en-US"/>
          </a:p>
        </p:txBody>
      </p:sp>
    </p:spTree>
    <p:extLst>
      <p:ext uri="{BB962C8B-B14F-4D97-AF65-F5344CB8AC3E}">
        <p14:creationId xmlns:p14="http://schemas.microsoft.com/office/powerpoint/2010/main" val="2052803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D75728-06F9-4951-81DC-F8E4E7D02801}" type="datetimeFigureOut">
              <a:rPr lang="en-US" smtClean="0"/>
              <a:t>5/18/2015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AEE4AF-9E73-4A57-B275-05BE6ECCDF46}" type="slidenum">
              <a:rPr lang="en-US" smtClean="0"/>
              <a:t>‹#›</a:t>
            </a:fld>
            <a:endParaRPr lang="en-US"/>
          </a:p>
        </p:txBody>
      </p:sp>
    </p:spTree>
    <p:extLst>
      <p:ext uri="{BB962C8B-B14F-4D97-AF65-F5344CB8AC3E}">
        <p14:creationId xmlns:p14="http://schemas.microsoft.com/office/powerpoint/2010/main" val="3386560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D75728-06F9-4951-81DC-F8E4E7D02801}"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EE4AF-9E73-4A57-B275-05BE6ECCDF46}" type="slidenum">
              <a:rPr lang="en-US" smtClean="0"/>
              <a:t>‹#›</a:t>
            </a:fld>
            <a:endParaRPr lang="en-US"/>
          </a:p>
        </p:txBody>
      </p:sp>
    </p:spTree>
    <p:extLst>
      <p:ext uri="{BB962C8B-B14F-4D97-AF65-F5344CB8AC3E}">
        <p14:creationId xmlns:p14="http://schemas.microsoft.com/office/powerpoint/2010/main" val="89005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D75728-06F9-4951-81DC-F8E4E7D02801}"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EE4AF-9E73-4A57-B275-05BE6ECCDF46}" type="slidenum">
              <a:rPr lang="en-US" smtClean="0"/>
              <a:t>‹#›</a:t>
            </a:fld>
            <a:endParaRPr lang="en-US"/>
          </a:p>
        </p:txBody>
      </p:sp>
    </p:spTree>
    <p:extLst>
      <p:ext uri="{BB962C8B-B14F-4D97-AF65-F5344CB8AC3E}">
        <p14:creationId xmlns:p14="http://schemas.microsoft.com/office/powerpoint/2010/main" val="833905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75728-06F9-4951-81DC-F8E4E7D02801}" type="datetimeFigureOut">
              <a:rPr lang="en-US" smtClean="0"/>
              <a:t>5/18/2015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EE4AF-9E73-4A57-B275-05BE6ECCDF46}" type="slidenum">
              <a:rPr lang="en-US" smtClean="0"/>
              <a:t>‹#›</a:t>
            </a:fld>
            <a:endParaRPr lang="en-US"/>
          </a:p>
        </p:txBody>
      </p:sp>
    </p:spTree>
    <p:extLst>
      <p:ext uri="{BB962C8B-B14F-4D97-AF65-F5344CB8AC3E}">
        <p14:creationId xmlns:p14="http://schemas.microsoft.com/office/powerpoint/2010/main" val="28688424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who.int/mediacentre/factsheet/fs355/e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gi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Non Communicable Disease</a:t>
            </a:r>
            <a:endParaRPr lang="en-US" dirty="0"/>
          </a:p>
        </p:txBody>
      </p:sp>
      <p:sp>
        <p:nvSpPr>
          <p:cNvPr id="3" name="Subtitle 2"/>
          <p:cNvSpPr>
            <a:spLocks noGrp="1"/>
          </p:cNvSpPr>
          <p:nvPr>
            <p:ph type="subTitle" idx="1"/>
          </p:nvPr>
        </p:nvSpPr>
        <p:spPr/>
        <p:txBody>
          <a:bodyPr/>
          <a:lstStyle/>
          <a:p>
            <a:r>
              <a:rPr lang="en-US" dirty="0" err="1" smtClean="0"/>
              <a:t>Adilagi</a:t>
            </a:r>
            <a:r>
              <a:rPr lang="en-US" dirty="0" smtClean="0"/>
              <a:t> </a:t>
            </a:r>
            <a:r>
              <a:rPr lang="en-US" dirty="0" err="1" smtClean="0"/>
              <a:t>Vedewaqa</a:t>
            </a:r>
            <a:endParaRPr lang="en-US" dirty="0" smtClean="0"/>
          </a:p>
          <a:p>
            <a:r>
              <a:rPr lang="en-US" dirty="0" smtClean="0"/>
              <a:t>s100431</a:t>
            </a:r>
          </a:p>
        </p:txBody>
      </p:sp>
    </p:spTree>
    <p:extLst>
      <p:ext uri="{BB962C8B-B14F-4D97-AF65-F5344CB8AC3E}">
        <p14:creationId xmlns:p14="http://schemas.microsoft.com/office/powerpoint/2010/main" val="4284067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5637"/>
            <a:ext cx="8229600" cy="5592763"/>
          </a:xfrm>
        </p:spPr>
        <p:txBody>
          <a:bodyPr>
            <a:normAutofit/>
          </a:bodyPr>
          <a:lstStyle/>
          <a:p>
            <a:r>
              <a:rPr lang="en-US" dirty="0" smtClean="0"/>
              <a:t>Healthy Public Policies: create public health policies that promote NCD prevention and control</a:t>
            </a:r>
          </a:p>
          <a:p>
            <a:pPr lvl="1"/>
            <a:r>
              <a:rPr lang="en-US" dirty="0" smtClean="0"/>
              <a:t> Reduce tobacco prevalence with Tobacco </a:t>
            </a:r>
            <a:r>
              <a:rPr lang="en-US" dirty="0"/>
              <a:t>Free Initiatives </a:t>
            </a:r>
            <a:endParaRPr lang="en-US" dirty="0" smtClean="0"/>
          </a:p>
          <a:p>
            <a:pPr lvl="1"/>
            <a:r>
              <a:rPr lang="en-US" dirty="0" smtClean="0"/>
              <a:t>Promote </a:t>
            </a:r>
            <a:r>
              <a:rPr lang="en-US" dirty="0"/>
              <a:t>healthy diets in line with Fiji Food and Nutrition Policy and Food Based Dietary </a:t>
            </a:r>
            <a:r>
              <a:rPr lang="en-US" dirty="0" smtClean="0"/>
              <a:t>Guidelines</a:t>
            </a:r>
          </a:p>
          <a:p>
            <a:pPr lvl="1"/>
            <a:r>
              <a:rPr lang="en-US" dirty="0"/>
              <a:t>Development of an Alcohol Control </a:t>
            </a:r>
            <a:r>
              <a:rPr lang="en-US" dirty="0" smtClean="0"/>
              <a:t>regulation</a:t>
            </a:r>
          </a:p>
          <a:p>
            <a:pPr lvl="1"/>
            <a:r>
              <a:rPr lang="en-US" dirty="0"/>
              <a:t>Fiji Plan of Action on Physical Activity</a:t>
            </a:r>
          </a:p>
          <a:p>
            <a:pPr marL="457200" lvl="1" indent="0">
              <a:buNone/>
            </a:pPr>
            <a:endParaRPr lang="en-US" dirty="0"/>
          </a:p>
          <a:p>
            <a:endParaRPr lang="en-US" dirty="0"/>
          </a:p>
          <a:p>
            <a:endParaRPr lang="en-US" dirty="0"/>
          </a:p>
        </p:txBody>
      </p:sp>
    </p:spTree>
    <p:extLst>
      <p:ext uri="{BB962C8B-B14F-4D97-AF65-F5344CB8AC3E}">
        <p14:creationId xmlns:p14="http://schemas.microsoft.com/office/powerpoint/2010/main" val="3202852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a:t>Create supportive environment: </a:t>
            </a:r>
          </a:p>
          <a:p>
            <a:pPr lvl="1"/>
            <a:r>
              <a:rPr lang="en-US" dirty="0"/>
              <a:t>increase the number of NO SMOKING PUBLIC PLACES.</a:t>
            </a:r>
          </a:p>
          <a:p>
            <a:pPr lvl="1"/>
            <a:r>
              <a:rPr lang="en-US" dirty="0"/>
              <a:t>Reduce high levels of exposure of children and young people to second –hand smoke at home and public places.</a:t>
            </a:r>
          </a:p>
          <a:p>
            <a:pPr lvl="1"/>
            <a:r>
              <a:rPr lang="en-US" dirty="0"/>
              <a:t>School canteens to promote healthy and nutritious snack </a:t>
            </a:r>
          </a:p>
          <a:p>
            <a:pPr lvl="1"/>
            <a:r>
              <a:rPr lang="en-US" dirty="0"/>
              <a:t>Limit time for kava and alcohol consumption</a:t>
            </a:r>
          </a:p>
          <a:p>
            <a:pPr lvl="1"/>
            <a:r>
              <a:rPr lang="en-US" dirty="0"/>
              <a:t>Create opportunities for increasing physical activity-backyard gardening</a:t>
            </a:r>
          </a:p>
          <a:p>
            <a:endParaRPr lang="en-US" dirty="0"/>
          </a:p>
        </p:txBody>
      </p:sp>
    </p:spTree>
    <p:extLst>
      <p:ext uri="{BB962C8B-B14F-4D97-AF65-F5344CB8AC3E}">
        <p14:creationId xmlns:p14="http://schemas.microsoft.com/office/powerpoint/2010/main" val="1668365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dirty="0" smtClean="0"/>
              <a:t>Strengthen community actions:</a:t>
            </a:r>
          </a:p>
          <a:p>
            <a:pPr lvl="1"/>
            <a:r>
              <a:rPr lang="en-US" dirty="0" smtClean="0"/>
              <a:t>Supporting local community participation in policy development and implementation</a:t>
            </a:r>
          </a:p>
          <a:p>
            <a:pPr lvl="1"/>
            <a:r>
              <a:rPr lang="en-US" dirty="0" smtClean="0"/>
              <a:t>Empower communities- their ownership and control of their destinies</a:t>
            </a:r>
          </a:p>
          <a:p>
            <a:pPr lvl="1"/>
            <a:r>
              <a:rPr lang="en-US" dirty="0" smtClean="0"/>
              <a:t>Enhancing community self-help and social support</a:t>
            </a:r>
          </a:p>
          <a:p>
            <a:pPr lvl="1"/>
            <a:r>
              <a:rPr lang="en-US" dirty="0" smtClean="0"/>
              <a:t>Providing full and continuous access to information, learning opportunity for health, as well as funding support.</a:t>
            </a:r>
          </a:p>
          <a:p>
            <a:pPr lvl="1"/>
            <a:r>
              <a:rPr lang="en-US" dirty="0" smtClean="0"/>
              <a:t>CHWs-ensure accessibility and prevent groups or individuals in communities or villages from being deprived of health services</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39879985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92500" lnSpcReduction="20000"/>
          </a:bodyPr>
          <a:lstStyle/>
          <a:p>
            <a:pPr marL="457200" lvl="1" indent="0">
              <a:buNone/>
            </a:pPr>
            <a:r>
              <a:rPr lang="en-US" dirty="0" smtClean="0"/>
              <a:t>Develop personal skills</a:t>
            </a:r>
          </a:p>
          <a:p>
            <a:pPr lvl="1"/>
            <a:r>
              <a:rPr lang="en-US" dirty="0" smtClean="0"/>
              <a:t>Providing information on NCDs which increases options available to people to take control of their own health and over their environments and make choices conducive to health</a:t>
            </a:r>
          </a:p>
          <a:p>
            <a:pPr lvl="1"/>
            <a:r>
              <a:rPr lang="en-US" dirty="0" smtClean="0"/>
              <a:t>Facilitated at school, home, work and community settings –Home Gardening project</a:t>
            </a:r>
          </a:p>
          <a:p>
            <a:endParaRPr lang="en-US" dirty="0" smtClean="0"/>
          </a:p>
          <a:p>
            <a:r>
              <a:rPr lang="en-US" dirty="0" smtClean="0"/>
              <a:t>Re-orient health systems to address the needs of people with such disease</a:t>
            </a:r>
          </a:p>
          <a:p>
            <a:pPr lvl="1"/>
            <a:r>
              <a:rPr lang="en-US" dirty="0" smtClean="0"/>
              <a:t>Individuals, communities, health professionals and health service institutions must work towards a health care system which contributes to the pursuit of health.</a:t>
            </a:r>
          </a:p>
          <a:p>
            <a:pPr lvl="1"/>
            <a:r>
              <a:rPr lang="en-US" dirty="0" smtClean="0"/>
              <a:t>Move more towards health promotion apart from providing clinical and curative services.</a:t>
            </a:r>
          </a:p>
          <a:p>
            <a:pPr marL="457200" lvl="1" indent="0">
              <a:buNone/>
            </a:pPr>
            <a:endParaRPr lang="en-US" dirty="0" smtClean="0"/>
          </a:p>
          <a:p>
            <a:pPr marL="457200" lvl="1" indent="0">
              <a:buNone/>
            </a:pPr>
            <a:endParaRPr lang="en-US" dirty="0" smtClean="0"/>
          </a:p>
          <a:p>
            <a:pPr lvl="1"/>
            <a:endParaRPr lang="en-US" dirty="0"/>
          </a:p>
        </p:txBody>
      </p:sp>
    </p:spTree>
    <p:extLst>
      <p:ext uri="{BB962C8B-B14F-4D97-AF65-F5344CB8AC3E}">
        <p14:creationId xmlns:p14="http://schemas.microsoft.com/office/powerpoint/2010/main" val="961537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To lessen the impact of NCDs on individuals and society, a comprehensive approach is needed that requires all sectors, including health, finance, foreign affairs, education, agriculture, planning and others, to work together to reduce the risks associated with NCDs, as well as promote the interventions to prevent and control them.</a:t>
            </a:r>
            <a:endParaRPr lang="en-US" dirty="0"/>
          </a:p>
        </p:txBody>
      </p:sp>
    </p:spTree>
    <p:extLst>
      <p:ext uri="{BB962C8B-B14F-4D97-AF65-F5344CB8AC3E}">
        <p14:creationId xmlns:p14="http://schemas.microsoft.com/office/powerpoint/2010/main" val="38748982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Non Communicable Disease [Internet].2015 Available from: </a:t>
            </a:r>
            <a:r>
              <a:rPr lang="en-US" dirty="0" smtClean="0">
                <a:hlinkClick r:id="rId2"/>
              </a:rPr>
              <a:t>http://www.who.int/mediacentre/factsheet/fs355/en/</a:t>
            </a:r>
            <a:endParaRPr lang="en-US" dirty="0" smtClean="0"/>
          </a:p>
          <a:p>
            <a:pPr marL="514350" indent="-514350">
              <a:buFont typeface="+mj-lt"/>
              <a:buAutoNum type="arabicPeriod"/>
            </a:pPr>
            <a:r>
              <a:rPr lang="en-US" dirty="0" smtClean="0"/>
              <a:t>Global Action Plan for the Prevention and Control of Non Communicable Diseases. Geneva; 2013</a:t>
            </a:r>
          </a:p>
          <a:p>
            <a:pPr marL="514350" indent="-514350">
              <a:buFont typeface="+mj-lt"/>
              <a:buAutoNum type="arabicPeriod"/>
            </a:pPr>
            <a:r>
              <a:rPr lang="en-US" dirty="0" smtClean="0"/>
              <a:t>Non Communicable Diseases Prevention and Control Strategic Plan 2010-2014. Fiji: Ministry of Health</a:t>
            </a:r>
          </a:p>
          <a:p>
            <a:endParaRPr lang="en-US" dirty="0"/>
          </a:p>
        </p:txBody>
      </p:sp>
    </p:spTree>
    <p:extLst>
      <p:ext uri="{BB962C8B-B14F-4D97-AF65-F5344CB8AC3E}">
        <p14:creationId xmlns:p14="http://schemas.microsoft.com/office/powerpoint/2010/main" val="2661604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fontScale="90000"/>
          </a:bodyPr>
          <a:lstStyle/>
          <a:p>
            <a:pPr marL="0" indent="0"/>
            <a:r>
              <a:rPr lang="en-US" b="1" dirty="0" smtClean="0"/>
              <a:t>Lifestyle </a:t>
            </a:r>
            <a:r>
              <a:rPr lang="en-US" b="1" dirty="0"/>
              <a:t>factors</a:t>
            </a:r>
            <a:br>
              <a:rPr lang="en-US" b="1" dirty="0"/>
            </a:br>
            <a:r>
              <a:rPr lang="en-US" b="1" dirty="0"/>
              <a:t>“Genes load the gun, lifestyle pulls the trigger.”</a:t>
            </a:r>
            <a:r>
              <a:rPr lang="en-US" dirty="0"/>
              <a:t/>
            </a:r>
            <a:br>
              <a:rPr lang="en-US" dirty="0"/>
            </a:br>
            <a:endParaRPr lang="en-US" dirty="0"/>
          </a:p>
        </p:txBody>
      </p:sp>
      <p:pic>
        <p:nvPicPr>
          <p:cNvPr id="4" name="Picture 2" descr="C:\Users\Admin\Pictures\snap\imagesWJM1RIXD.jpg"/>
          <p:cNvPicPr>
            <a:picLocks noGrp="1" noChangeAspect="1" noChangeArrowheads="1"/>
          </p:cNvPicPr>
          <p:nvPr>
            <p:ph idx="1"/>
          </p:nvPr>
        </p:nvPicPr>
        <p:blipFill>
          <a:blip r:embed="rId2" cstate="print"/>
          <a:srcRect/>
          <a:stretch>
            <a:fillRect/>
          </a:stretch>
        </p:blipFill>
        <p:spPr bwMode="auto">
          <a:xfrm>
            <a:off x="212361" y="2514600"/>
            <a:ext cx="2943225" cy="1552575"/>
          </a:xfrm>
          <a:prstGeom prst="rect">
            <a:avLst/>
          </a:prstGeom>
          <a:noFill/>
        </p:spPr>
      </p:pic>
      <p:pic>
        <p:nvPicPr>
          <p:cNvPr id="5" name="Picture 2" descr="C:\Users\Admin\Pictures\snap\alcohol.png"/>
          <p:cNvPicPr>
            <a:picLocks noGrp="1" noChangeAspect="1" noChangeArrowheads="1"/>
          </p:cNvPicPr>
          <p:nvPr>
            <p:ph sz="quarter" idx="1"/>
          </p:nvPr>
        </p:nvPicPr>
        <p:blipFill>
          <a:blip r:embed="rId3" cstate="print"/>
          <a:srcRect/>
          <a:stretch>
            <a:fillRect/>
          </a:stretch>
        </p:blipFill>
        <p:spPr bwMode="auto">
          <a:xfrm>
            <a:off x="6705600" y="2269557"/>
            <a:ext cx="1980953" cy="2123810"/>
          </a:xfrm>
          <a:prstGeom prst="rect">
            <a:avLst/>
          </a:prstGeom>
          <a:noFill/>
        </p:spPr>
      </p:pic>
      <p:pic>
        <p:nvPicPr>
          <p:cNvPr id="6" name="Picture 2" descr="C:\Users\Sharlone\Desktop\Physical-Activity.gif"/>
          <p:cNvPicPr>
            <a:picLocks noChangeAspect="1" noChangeArrowheads="1"/>
          </p:cNvPicPr>
          <p:nvPr/>
        </p:nvPicPr>
        <p:blipFill>
          <a:blip r:embed="rId4" cstate="print"/>
          <a:srcRect/>
          <a:stretch>
            <a:fillRect/>
          </a:stretch>
        </p:blipFill>
        <p:spPr bwMode="auto">
          <a:xfrm>
            <a:off x="228600" y="4419600"/>
            <a:ext cx="7772400" cy="2057400"/>
          </a:xfrm>
          <a:prstGeom prst="rect">
            <a:avLst/>
          </a:prstGeom>
          <a:ln>
            <a:noFill/>
          </a:ln>
          <a:effectLst>
            <a:softEdge rad="112500"/>
          </a:effectLst>
        </p:spPr>
      </p:pic>
      <p:pic>
        <p:nvPicPr>
          <p:cNvPr id="7" name="Picture 2" descr="C:\Users\Sharlone\Desktop\bigstock-heart-of-fruits-and-vegetables-184383741.jpg"/>
          <p:cNvPicPr>
            <a:picLocks noChangeAspect="1" noChangeArrowheads="1"/>
          </p:cNvPicPr>
          <p:nvPr/>
        </p:nvPicPr>
        <p:blipFill>
          <a:blip r:embed="rId5" cstate="print"/>
          <a:srcRect/>
          <a:stretch>
            <a:fillRect/>
          </a:stretch>
        </p:blipFill>
        <p:spPr bwMode="auto">
          <a:xfrm>
            <a:off x="2895600" y="2438400"/>
            <a:ext cx="4008458" cy="2362200"/>
          </a:xfrm>
          <a:prstGeom prst="rect">
            <a:avLst/>
          </a:prstGeom>
          <a:noFill/>
        </p:spPr>
      </p:pic>
    </p:spTree>
    <p:extLst>
      <p:ext uri="{BB962C8B-B14F-4D97-AF65-F5344CB8AC3E}">
        <p14:creationId xmlns:p14="http://schemas.microsoft.com/office/powerpoint/2010/main" val="3822962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1143000"/>
          </a:xfrm>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r>
              <a:rPr lang="en-US" dirty="0" smtClean="0"/>
              <a:t>Non communicable diseases (NCDs) also known as chronic diseases, are not passed from person to person.</a:t>
            </a:r>
          </a:p>
          <a:p>
            <a:r>
              <a:rPr lang="en-US" dirty="0" smtClean="0"/>
              <a:t>They are of long duration and slow progressing.</a:t>
            </a:r>
          </a:p>
          <a:p>
            <a:r>
              <a:rPr lang="en-US" dirty="0" smtClean="0"/>
              <a:t>Children, adults and the elderly are vulnerable to the risk factors that contribute to NCDs, whether from unhealthy diets, physical inactivity, exposure to tobacco smoke or the effects of harmful use of alcohol.</a:t>
            </a:r>
            <a:endParaRPr lang="en-US" dirty="0"/>
          </a:p>
        </p:txBody>
      </p:sp>
    </p:spTree>
    <p:extLst>
      <p:ext uri="{BB962C8B-B14F-4D97-AF65-F5344CB8AC3E}">
        <p14:creationId xmlns:p14="http://schemas.microsoft.com/office/powerpoint/2010/main" val="3331630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t>NCDs kills 38m people each year, almost ¾ of NCD deaths occur in low and middle income countries</a:t>
            </a:r>
          </a:p>
          <a:p>
            <a:r>
              <a:rPr lang="en-US" dirty="0"/>
              <a:t>NCDs: mainly cardiovascular diseases, cancers, chronic respiratory diseases and diabetes are the worlds largest killers.</a:t>
            </a:r>
          </a:p>
          <a:p>
            <a:r>
              <a:rPr lang="en-US" dirty="0"/>
              <a:t>These 4 groups of diseases account for 82% of all NCD deaths.</a:t>
            </a:r>
          </a:p>
          <a:p>
            <a:r>
              <a:rPr lang="en-US" dirty="0" smtClean="0"/>
              <a:t>Causes premature </a:t>
            </a:r>
            <a:r>
              <a:rPr lang="en-US" dirty="0"/>
              <a:t>death </a:t>
            </a:r>
            <a:r>
              <a:rPr lang="en-US" dirty="0" smtClean="0"/>
              <a:t>among adults aged 40 - 69</a:t>
            </a:r>
            <a:endParaRPr lang="en-US" dirty="0"/>
          </a:p>
        </p:txBody>
      </p:sp>
    </p:spTree>
    <p:extLst>
      <p:ext uri="{BB962C8B-B14F-4D97-AF65-F5344CB8AC3E}">
        <p14:creationId xmlns:p14="http://schemas.microsoft.com/office/powerpoint/2010/main" val="851516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Action Plan</a:t>
            </a:r>
            <a:endParaRPr lang="en-US" dirty="0"/>
          </a:p>
        </p:txBody>
      </p:sp>
      <p:sp>
        <p:nvSpPr>
          <p:cNvPr id="3" name="Content Placeholder 2"/>
          <p:cNvSpPr>
            <a:spLocks noGrp="1"/>
          </p:cNvSpPr>
          <p:nvPr>
            <p:ph idx="1"/>
          </p:nvPr>
        </p:nvSpPr>
        <p:spPr/>
        <p:txBody>
          <a:bodyPr>
            <a:normAutofit/>
          </a:bodyPr>
          <a:lstStyle/>
          <a:p>
            <a:r>
              <a:rPr lang="en-US" dirty="0" smtClean="0"/>
              <a:t>GAP was endorsed by the World Health Assembly for the prevention for the prevention and control of NCDs by 2025.  </a:t>
            </a:r>
          </a:p>
          <a:p>
            <a:r>
              <a:rPr lang="en-US" dirty="0" smtClean="0"/>
              <a:t>Monitoring and reporting of the 9 global NCD targets and 25% reduction in relative premature mortality from NCDs by 2025.</a:t>
            </a:r>
          </a:p>
        </p:txBody>
      </p:sp>
    </p:spTree>
    <p:extLst>
      <p:ext uri="{BB962C8B-B14F-4D97-AF65-F5344CB8AC3E}">
        <p14:creationId xmlns:p14="http://schemas.microsoft.com/office/powerpoint/2010/main" val="510389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Global Targets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 25% relative reduction in risk of premature mortality from cardiovascular diseases, cancer, diabetes or chronic respiratory diseases</a:t>
            </a:r>
          </a:p>
          <a:p>
            <a:r>
              <a:rPr lang="en-US" dirty="0" smtClean="0"/>
              <a:t>At least 10% relative reduction in the harmful use of alcohol, as appropriate within national context</a:t>
            </a:r>
          </a:p>
          <a:p>
            <a:r>
              <a:rPr lang="en-US" dirty="0" smtClean="0"/>
              <a:t>A 10% relative reduction in prevalence of insufficient physical activity</a:t>
            </a:r>
          </a:p>
          <a:p>
            <a:r>
              <a:rPr lang="en-US" dirty="0" smtClean="0"/>
              <a:t>A 30% relative reduction in mean population intake of salt/sodium</a:t>
            </a:r>
          </a:p>
          <a:p>
            <a:r>
              <a:rPr lang="en-US" dirty="0" smtClean="0"/>
              <a:t>A 30% relative reduction in prevalence of current tobacco use in persons aged 15+ years</a:t>
            </a:r>
          </a:p>
          <a:p>
            <a:r>
              <a:rPr lang="en-US" dirty="0" smtClean="0"/>
              <a:t>A 25% relative reduction in the prevalence of raised BP or contain the prevalence of raised BP, according to national circumstances</a:t>
            </a:r>
          </a:p>
          <a:p>
            <a:r>
              <a:rPr lang="en-US" dirty="0" smtClean="0"/>
              <a:t>HALT THE RISE in diabetes and obesity</a:t>
            </a:r>
          </a:p>
          <a:p>
            <a:r>
              <a:rPr lang="en-US" dirty="0" smtClean="0"/>
              <a:t>At least 50% of eligible people receive drug therapy and </a:t>
            </a:r>
            <a:r>
              <a:rPr lang="en-US" dirty="0" err="1" smtClean="0"/>
              <a:t>counselling</a:t>
            </a:r>
            <a:r>
              <a:rPr lang="en-US" dirty="0" smtClean="0"/>
              <a:t> (including glycemic control) to prevent heart attacks and stroke</a:t>
            </a:r>
          </a:p>
          <a:p>
            <a:r>
              <a:rPr lang="en-US" dirty="0" smtClean="0"/>
              <a:t>An 80% availability of the affordable basic technologies and essential medicines, including generics, required to treat major NCDs in both public and private facilities.</a:t>
            </a:r>
            <a:endParaRPr lang="en-US" dirty="0"/>
          </a:p>
        </p:txBody>
      </p:sp>
    </p:spTree>
    <p:extLst>
      <p:ext uri="{BB962C8B-B14F-4D97-AF65-F5344CB8AC3E}">
        <p14:creationId xmlns:p14="http://schemas.microsoft.com/office/powerpoint/2010/main" val="3140880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dirty="0" smtClean="0"/>
              <a:t>NCD </a:t>
            </a:r>
            <a:r>
              <a:rPr lang="en-US" dirty="0"/>
              <a:t>has been on the rise in Pacific Island </a:t>
            </a:r>
            <a:r>
              <a:rPr lang="en-US" dirty="0" smtClean="0"/>
              <a:t>nations</a:t>
            </a:r>
          </a:p>
          <a:p>
            <a:pPr marL="0" indent="0">
              <a:buNone/>
            </a:pPr>
            <a:endParaRPr lang="en-US" dirty="0"/>
          </a:p>
          <a:p>
            <a:r>
              <a:rPr lang="en-US" dirty="0"/>
              <a:t>The rising urbanization and globalization </a:t>
            </a:r>
            <a:r>
              <a:rPr lang="en-US" dirty="0" smtClean="0"/>
              <a:t>has </a:t>
            </a:r>
            <a:r>
              <a:rPr lang="en-US" dirty="0"/>
              <a:t>added to the rise in </a:t>
            </a:r>
            <a:r>
              <a:rPr lang="en-US" dirty="0" smtClean="0"/>
              <a:t>NCD </a:t>
            </a:r>
            <a:endParaRPr lang="en-US" dirty="0" smtClean="0"/>
          </a:p>
          <a:p>
            <a:endParaRPr lang="en-US" dirty="0" smtClean="0"/>
          </a:p>
          <a:p>
            <a:r>
              <a:rPr lang="en-US" dirty="0" smtClean="0"/>
              <a:t>lifestyle </a:t>
            </a:r>
            <a:r>
              <a:rPr lang="en-US" dirty="0" smtClean="0"/>
              <a:t>changes creating unhealthy </a:t>
            </a:r>
            <a:r>
              <a:rPr lang="en-US" dirty="0"/>
              <a:t>habits which include increasing incidences of overweight, obesity and </a:t>
            </a:r>
            <a:r>
              <a:rPr lang="en-US" dirty="0" smtClean="0"/>
              <a:t>micronutrient </a:t>
            </a:r>
            <a:r>
              <a:rPr lang="en-US" dirty="0"/>
              <a:t>deficiencies. </a:t>
            </a:r>
            <a:endParaRPr lang="en-US" dirty="0" smtClean="0"/>
          </a:p>
          <a:p>
            <a:endParaRPr lang="en-US" dirty="0"/>
          </a:p>
          <a:p>
            <a:r>
              <a:rPr lang="en-US" dirty="0"/>
              <a:t>More and more people have been affected placing burden on the economy, the health system, families and to the individuals </a:t>
            </a:r>
            <a:r>
              <a:rPr lang="en-US" dirty="0" smtClean="0"/>
              <a:t>themselves.</a:t>
            </a:r>
          </a:p>
          <a:p>
            <a:endParaRPr lang="en-US" dirty="0" smtClean="0"/>
          </a:p>
        </p:txBody>
      </p:sp>
    </p:spTree>
    <p:extLst>
      <p:ext uri="{BB962C8B-B14F-4D97-AF65-F5344CB8AC3E}">
        <p14:creationId xmlns:p14="http://schemas.microsoft.com/office/powerpoint/2010/main" val="258608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r>
              <a:rPr lang="en-US" dirty="0" smtClean="0"/>
              <a:t>Fiji</a:t>
            </a:r>
            <a:r>
              <a:rPr lang="en-US" dirty="0"/>
              <a:t>, health care costs for NCDs can quickly drain household resources, driving families into poverty</a:t>
            </a:r>
            <a:r>
              <a:rPr lang="en-US" dirty="0" smtClean="0"/>
              <a:t>.</a:t>
            </a:r>
          </a:p>
          <a:p>
            <a:endParaRPr lang="en-US" dirty="0"/>
          </a:p>
          <a:p>
            <a:r>
              <a:rPr lang="en-US" dirty="0"/>
              <a:t>The excessive cost of NCDs due to lengthy and expensive treatment forces people into poverty stifling development</a:t>
            </a:r>
            <a:r>
              <a:rPr lang="en-US" dirty="0" smtClean="0"/>
              <a:t>.</a:t>
            </a:r>
          </a:p>
          <a:p>
            <a:endParaRPr lang="en-US" dirty="0" smtClean="0"/>
          </a:p>
          <a:p>
            <a:r>
              <a:rPr lang="en-US" dirty="0"/>
              <a:t>82% of </a:t>
            </a:r>
            <a:r>
              <a:rPr lang="en-US" dirty="0" smtClean="0"/>
              <a:t>deaths in Fiji are </a:t>
            </a:r>
            <a:r>
              <a:rPr lang="en-US" dirty="0"/>
              <a:t>attributed to NCDs</a:t>
            </a:r>
            <a:r>
              <a:rPr lang="en-US" dirty="0" smtClean="0"/>
              <a:t>.</a:t>
            </a:r>
          </a:p>
          <a:p>
            <a:endParaRPr lang="en-US" dirty="0"/>
          </a:p>
          <a:p>
            <a:r>
              <a:rPr lang="en-US" dirty="0"/>
              <a:t>It is evident that through lifestyle, we have succumbed to developing NCD proving that while this is so, it is still </a:t>
            </a:r>
            <a:r>
              <a:rPr lang="en-US" dirty="0" smtClean="0"/>
              <a:t>preventable.</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1779047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CAUSATION PATHWAY FOR NCD</a:t>
            </a:r>
            <a:endParaRPr lang="en-US"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2752" y="1143000"/>
            <a:ext cx="8447848" cy="5333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7067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70000" lnSpcReduction="20000"/>
          </a:bodyPr>
          <a:lstStyle/>
          <a:p>
            <a:pPr marL="0" indent="0">
              <a:buNone/>
            </a:pPr>
            <a:r>
              <a:rPr lang="en-US" dirty="0" smtClean="0"/>
              <a:t> </a:t>
            </a:r>
            <a:r>
              <a:rPr lang="en-US" dirty="0"/>
              <a:t>The five (5) strategic action areas along an intervention pathway that corresponds </a:t>
            </a:r>
            <a:r>
              <a:rPr lang="en-US" dirty="0" smtClean="0"/>
              <a:t>to the </a:t>
            </a:r>
            <a:r>
              <a:rPr lang="en-US" dirty="0"/>
              <a:t>NCD causation </a:t>
            </a:r>
            <a:r>
              <a:rPr lang="en-US" dirty="0" smtClean="0"/>
              <a:t>pathway</a:t>
            </a:r>
          </a:p>
          <a:p>
            <a:pPr marL="0" indent="0">
              <a:buNone/>
            </a:pPr>
            <a:endParaRPr lang="en-US" dirty="0"/>
          </a:p>
          <a:p>
            <a:pPr marL="0" indent="0">
              <a:buNone/>
            </a:pPr>
            <a:r>
              <a:rPr lang="en-US" dirty="0"/>
              <a:t>1] Environmental Level - through policy and regulatory </a:t>
            </a:r>
            <a:r>
              <a:rPr lang="en-US" dirty="0" smtClean="0"/>
              <a:t>intervention</a:t>
            </a:r>
          </a:p>
          <a:p>
            <a:pPr marL="0" indent="0">
              <a:buNone/>
            </a:pPr>
            <a:endParaRPr lang="en-US" dirty="0"/>
          </a:p>
          <a:p>
            <a:pPr marL="0" indent="0">
              <a:buNone/>
            </a:pPr>
            <a:r>
              <a:rPr lang="en-US" dirty="0"/>
              <a:t>2] Lifestyle Intervention - population based at the level of common and intermediate </a:t>
            </a:r>
            <a:r>
              <a:rPr lang="en-US" dirty="0" smtClean="0"/>
              <a:t>risk factors</a:t>
            </a:r>
          </a:p>
          <a:p>
            <a:pPr marL="0" indent="0">
              <a:buNone/>
            </a:pPr>
            <a:endParaRPr lang="en-US" dirty="0"/>
          </a:p>
          <a:p>
            <a:pPr marL="0" indent="0">
              <a:buNone/>
            </a:pPr>
            <a:r>
              <a:rPr lang="en-US" dirty="0"/>
              <a:t>3] Clinical Intervention - at the level of early and established </a:t>
            </a:r>
            <a:r>
              <a:rPr lang="en-US" dirty="0" smtClean="0"/>
              <a:t>diseases</a:t>
            </a:r>
          </a:p>
          <a:p>
            <a:pPr marL="0" indent="0">
              <a:buNone/>
            </a:pPr>
            <a:endParaRPr lang="en-US" dirty="0"/>
          </a:p>
          <a:p>
            <a:pPr marL="0" indent="0">
              <a:buNone/>
            </a:pPr>
            <a:r>
              <a:rPr lang="en-US" dirty="0"/>
              <a:t>4] Advocacy - providing strategic actions in social mobilization, public </a:t>
            </a:r>
            <a:r>
              <a:rPr lang="en-US" dirty="0" smtClean="0"/>
              <a:t>education/ outreach</a:t>
            </a:r>
            <a:r>
              <a:rPr lang="en-US" dirty="0"/>
              <a:t>, risk communication and advocacy for policy change </a:t>
            </a:r>
            <a:r>
              <a:rPr lang="en-US" dirty="0" smtClean="0"/>
              <a:t>that are </a:t>
            </a:r>
            <a:r>
              <a:rPr lang="en-US" dirty="0"/>
              <a:t>relevant to NCDs</a:t>
            </a:r>
            <a:r>
              <a:rPr lang="en-US" dirty="0" smtClean="0"/>
              <a:t>.</a:t>
            </a:r>
          </a:p>
          <a:p>
            <a:pPr marL="0" indent="0">
              <a:buNone/>
            </a:pPr>
            <a:endParaRPr lang="en-US" dirty="0"/>
          </a:p>
          <a:p>
            <a:pPr marL="0" indent="0">
              <a:buNone/>
            </a:pPr>
            <a:r>
              <a:rPr lang="en-US" dirty="0"/>
              <a:t>5] Surveillance, Research and Evaluation - through STEPS SURVEY, MINI – </a:t>
            </a:r>
            <a:r>
              <a:rPr lang="en-US" dirty="0" smtClean="0"/>
              <a:t>STEPS</a:t>
            </a:r>
            <a:endParaRPr lang="en-US" dirty="0"/>
          </a:p>
        </p:txBody>
      </p:sp>
    </p:spTree>
    <p:extLst>
      <p:ext uri="{BB962C8B-B14F-4D97-AF65-F5344CB8AC3E}">
        <p14:creationId xmlns:p14="http://schemas.microsoft.com/office/powerpoint/2010/main" val="1229872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638</TotalTime>
  <Words>1119</Words>
  <Application>Microsoft Office PowerPoint</Application>
  <PresentationFormat>On-screen Show (4:3)</PresentationFormat>
  <Paragraphs>105</Paragraphs>
  <Slides>16</Slides>
  <Notes>7</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Non Communicable Disease</vt:lpstr>
      <vt:lpstr>Introduction</vt:lpstr>
      <vt:lpstr>Global</vt:lpstr>
      <vt:lpstr>Global Action Plan</vt:lpstr>
      <vt:lpstr>9 Global Targets</vt:lpstr>
      <vt:lpstr>National</vt:lpstr>
      <vt:lpstr>PowerPoint Presentation</vt:lpstr>
      <vt:lpstr>CAUSATION PATHWAY FOR NCD</vt:lpstr>
      <vt:lpstr>PowerPoint Presentation</vt:lpstr>
      <vt:lpstr>PowerPoint Presentation</vt:lpstr>
      <vt:lpstr>PowerPoint Presentation</vt:lpstr>
      <vt:lpstr>PowerPoint Presentation</vt:lpstr>
      <vt:lpstr>PowerPoint Presentation</vt:lpstr>
      <vt:lpstr>PowerPoint Presentation</vt:lpstr>
      <vt:lpstr>References</vt:lpstr>
      <vt:lpstr>Lifestyle factors “Genes load the gun, lifestyle pulls the trigger.”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NCD</dc:title>
  <dc:creator>USER-</dc:creator>
  <cp:lastModifiedBy>Lucy</cp:lastModifiedBy>
  <cp:revision>51</cp:revision>
  <dcterms:created xsi:type="dcterms:W3CDTF">2015-05-11T05:17:33Z</dcterms:created>
  <dcterms:modified xsi:type="dcterms:W3CDTF">2015-05-18T03:00:19Z</dcterms:modified>
</cp:coreProperties>
</file>